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2011680"/>
            <a:ext cx="10515600" cy="457200"/>
          </a:xfrm>
          <a:prstGeom prst="rect">
            <a:avLst/>
          </a:prstGeom>
          <a:noFill/>
        </p:spPr>
        <p:txBody>
          <a:bodyPr wrap="square" anchor="t">
            <a:spAutoFit/>
          </a:bodyPr>
          <a:lstStyle/>
          <a:p>
            <a:pPr algn="l">
              <a:spcAft>
                <a:spcPts val="400"/>
              </a:spcAft>
            </a:pPr>
            <a:r>
              <a:rPr sz="1300" b="1">
                <a:solidFill>
                  <a:srgbClr val="0E7C8B"/>
                </a:solidFill>
                <a:latin typeface="Consolas"/>
              </a:rPr>
              <a:t>NORSK DATA · ND-100 / ND-110 / ND-120</a:t>
            </a:r>
          </a:p>
        </p:txBody>
      </p:sp>
      <p:sp>
        <p:nvSpPr>
          <p:cNvPr id="4" name="TextBox 3"/>
          <p:cNvSpPr txBox="1"/>
          <p:nvPr/>
        </p:nvSpPr>
        <p:spPr>
          <a:xfrm>
            <a:off x="822960" y="2468880"/>
            <a:ext cx="10515600" cy="1463040"/>
          </a:xfrm>
          <a:prstGeom prst="rect">
            <a:avLst/>
          </a:prstGeom>
          <a:noFill/>
        </p:spPr>
        <p:txBody>
          <a:bodyPr wrap="square" anchor="t">
            <a:spAutoFit/>
          </a:bodyPr>
          <a:lstStyle/>
          <a:p>
            <a:pPr algn="l">
              <a:spcAft>
                <a:spcPts val="400"/>
              </a:spcAft>
            </a:pPr>
            <a:r>
              <a:rPr sz="5400" b="1">
                <a:solidFill>
                  <a:srgbClr val="12222F"/>
                </a:solidFill>
                <a:latin typeface="Calibri"/>
              </a:rPr>
              <a:t>The NORD-100 Bus</a:t>
            </a:r>
          </a:p>
        </p:txBody>
      </p:sp>
      <p:sp>
        <p:nvSpPr>
          <p:cNvPr id="5" name="TextBox 4"/>
          <p:cNvSpPr txBox="1"/>
          <p:nvPr/>
        </p:nvSpPr>
        <p:spPr>
          <a:xfrm>
            <a:off x="822960" y="4023360"/>
            <a:ext cx="9601200" cy="1828800"/>
          </a:xfrm>
          <a:prstGeom prst="rect">
            <a:avLst/>
          </a:prstGeom>
          <a:noFill/>
        </p:spPr>
        <p:txBody>
          <a:bodyPr wrap="square" anchor="t">
            <a:spAutoFit/>
          </a:bodyPr>
          <a:lstStyle/>
          <a:p>
            <a:pPr algn="l">
              <a:spcAft>
                <a:spcPts val="1000"/>
              </a:spcAft>
            </a:pPr>
            <a:r>
              <a:rPr sz="1800" b="0">
                <a:solidFill>
                  <a:srgbClr val="4D6274"/>
                </a:solidFill>
                <a:latin typeface="Calibri"/>
              </a:rPr>
              <a:t>One shared path ties the CPU, memory, and every I/O device together. This deck walks the bus phase by phase — signals, arbitration, register access, interrupts, identification, and direct memory access — each with its real timing and the original manual's own words.</a:t>
            </a:r>
          </a:p>
          <a:p>
            <a:pPr algn="l">
              <a:spcAft>
                <a:spcPts val="400"/>
              </a:spcAft>
            </a:pPr>
            <a:r>
              <a:rPr sz="1300" b="0">
                <a:solidFill>
                  <a:srgbClr val="7A8EA1"/>
                </a:solidFill>
                <a:latin typeface="Calibri"/>
              </a:rPr>
              <a:t>Text quoted verbatim from ND-06.016.01 NORD-100 Input/Output System and ND-06.015.02 Functional Description. Timing diagrams reconstructed from the manual figures and validated against the ND-120 RTL.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OVERVIEW · SECTION I</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Four kinds of agent, one bus</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In the NORD-100, every hardware module hangs off one common bus. Only one agent uses it at a time; the Bus Control Unit decides whose turn it is.</a:t>
            </a:r>
          </a:p>
        </p:txBody>
      </p:sp>
      <p:sp>
        <p:nvSpPr>
          <p:cNvPr id="5" name="Rectangle 4"/>
          <p:cNvSpPr/>
          <p:nvPr/>
        </p:nvSpPr>
        <p:spPr>
          <a:xfrm>
            <a:off x="548640" y="2514600"/>
            <a:ext cx="1737360" cy="960120"/>
          </a:xfrm>
          <a:prstGeom prst="rect">
            <a:avLst/>
          </a:prstGeom>
          <a:solidFill>
            <a:srgbClr val="FFFFFF"/>
          </a:solidFill>
          <a:ln w="19050">
            <a:solidFill>
              <a:srgbClr val="1565C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200"/>
              </a:spcAft>
            </a:pPr>
            <a:r>
              <a:rPr sz="850" b="1">
                <a:solidFill>
                  <a:srgbClr val="1565C0"/>
                </a:solidFill>
                <a:latin typeface="Consolas"/>
              </a:rPr>
              <a:t>RUNS PROGRAMS</a:t>
            </a:r>
          </a:p>
          <a:p>
            <a:pPr algn="ctr">
              <a:spcAft>
                <a:spcPts val="200"/>
              </a:spcAft>
            </a:pPr>
            <a:r>
              <a:rPr sz="1300" b="1">
                <a:solidFill>
                  <a:srgbClr val="1565C0"/>
                </a:solidFill>
                <a:latin typeface="Calibri"/>
              </a:rPr>
              <a:t>CPU</a:t>
            </a:r>
          </a:p>
          <a:p>
            <a:pPr algn="ctr">
              <a:spcAft>
                <a:spcPts val="400"/>
              </a:spcAft>
            </a:pPr>
            <a:r>
              <a:rPr sz="950" b="0">
                <a:solidFill>
                  <a:srgbClr val="4D6274"/>
                </a:solidFill>
                <a:latin typeface="Calibri"/>
              </a:rPr>
              <a:t>fetch, store, service interrupts</a:t>
            </a:r>
          </a:p>
        </p:txBody>
      </p:sp>
      <p:sp>
        <p:nvSpPr>
          <p:cNvPr id="6" name="Rectangle 5"/>
          <p:cNvSpPr/>
          <p:nvPr/>
        </p:nvSpPr>
        <p:spPr>
          <a:xfrm>
            <a:off x="2423160" y="2514600"/>
            <a:ext cx="1737360" cy="960120"/>
          </a:xfrm>
          <a:prstGeom prst="rect">
            <a:avLst/>
          </a:prstGeom>
          <a:solidFill>
            <a:srgbClr val="FFFFFF"/>
          </a:solidFill>
          <a:ln w="19050">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200"/>
              </a:spcAft>
            </a:pPr>
            <a:r>
              <a:rPr sz="850" b="1">
                <a:solidFill>
                  <a:srgbClr val="C1440E"/>
                </a:solidFill>
                <a:latin typeface="Consolas"/>
              </a:rPr>
              <a:t>MOVES DATA</a:t>
            </a:r>
          </a:p>
          <a:p>
            <a:pPr algn="ctr">
              <a:spcAft>
                <a:spcPts val="200"/>
              </a:spcAft>
            </a:pPr>
            <a:r>
              <a:rPr sz="1300" b="1">
                <a:solidFill>
                  <a:srgbClr val="C1440E"/>
                </a:solidFill>
                <a:latin typeface="Calibri"/>
              </a:rPr>
              <a:t>I/O device controllers</a:t>
            </a:r>
          </a:p>
          <a:p>
            <a:pPr algn="ctr">
              <a:spcAft>
                <a:spcPts val="400"/>
              </a:spcAft>
            </a:pPr>
            <a:r>
              <a:rPr sz="950" b="0">
                <a:solidFill>
                  <a:srgbClr val="4D6274"/>
                </a:solidFill>
                <a:latin typeface="Calibri"/>
              </a:rPr>
              <a:t>disk, tape, terminal, printer</a:t>
            </a:r>
          </a:p>
        </p:txBody>
      </p:sp>
      <p:sp>
        <p:nvSpPr>
          <p:cNvPr id="7" name="Rectangle 6"/>
          <p:cNvSpPr/>
          <p:nvPr/>
        </p:nvSpPr>
        <p:spPr>
          <a:xfrm>
            <a:off x="4297679" y="2514600"/>
            <a:ext cx="1737360" cy="960120"/>
          </a:xfrm>
          <a:prstGeom prst="rect">
            <a:avLst/>
          </a:prstGeom>
          <a:solidFill>
            <a:srgbClr val="FFFFFF"/>
          </a:solidFill>
          <a:ln w="1905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200"/>
              </a:spcAft>
            </a:pPr>
            <a:r>
              <a:rPr sz="850" b="1">
                <a:solidFill>
                  <a:srgbClr val="2E7D32"/>
                </a:solidFill>
                <a:latin typeface="Consolas"/>
              </a:rPr>
              <a:t>HOLDS DATA</a:t>
            </a:r>
          </a:p>
          <a:p>
            <a:pPr algn="ctr">
              <a:spcAft>
                <a:spcPts val="200"/>
              </a:spcAft>
            </a:pPr>
            <a:r>
              <a:rPr sz="1300" b="1">
                <a:solidFill>
                  <a:srgbClr val="2E7D32"/>
                </a:solidFill>
                <a:latin typeface="Calibri"/>
              </a:rPr>
              <a:t>Memory</a:t>
            </a:r>
          </a:p>
          <a:p>
            <a:pPr algn="ctr">
              <a:spcAft>
                <a:spcPts val="400"/>
              </a:spcAft>
            </a:pPr>
            <a:r>
              <a:rPr sz="950" b="0">
                <a:solidFill>
                  <a:srgbClr val="4D6274"/>
                </a:solidFill>
                <a:latin typeface="Calibri"/>
              </a:rPr>
              <a:t>the shared store</a:t>
            </a:r>
          </a:p>
        </p:txBody>
      </p:sp>
      <p:sp>
        <p:nvSpPr>
          <p:cNvPr id="8" name="Rectangle 7"/>
          <p:cNvSpPr/>
          <p:nvPr/>
        </p:nvSpPr>
        <p:spPr>
          <a:xfrm>
            <a:off x="548640" y="3703320"/>
            <a:ext cx="5394960" cy="457200"/>
          </a:xfrm>
          <a:prstGeom prst="rect">
            <a:avLst/>
          </a:prstGeom>
          <a:solidFill>
            <a:srgbClr val="E0F2F4"/>
          </a:solidFill>
          <a:ln w="19050">
            <a:solidFill>
              <a:srgbClr val="0E7C8B"/>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50" b="1">
                <a:solidFill>
                  <a:srgbClr val="0E7C8B"/>
                </a:solidFill>
                <a:latin typeface="Calibri"/>
              </a:rPr>
              <a:t>THE NORD-100 BUS — 24-bit multiplexed address/data + control + interrupt lines</a:t>
            </a:r>
          </a:p>
        </p:txBody>
      </p:sp>
      <p:sp>
        <p:nvSpPr>
          <p:cNvPr id="9" name="Rectangle 8"/>
          <p:cNvSpPr/>
          <p:nvPr/>
        </p:nvSpPr>
        <p:spPr>
          <a:xfrm>
            <a:off x="548640" y="4343400"/>
            <a:ext cx="5394960" cy="822960"/>
          </a:xfrm>
          <a:prstGeom prst="rect">
            <a:avLst/>
          </a:prstGeom>
          <a:solidFill>
            <a:srgbClr val="FFFFFF"/>
          </a:solidFill>
          <a:ln w="19050">
            <a:solidFill>
              <a:srgbClr val="7B1FA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200"/>
              </a:spcAft>
            </a:pPr>
            <a:r>
              <a:rPr sz="850" b="1">
                <a:solidFill>
                  <a:srgbClr val="7B1FA2"/>
                </a:solidFill>
                <a:latin typeface="Consolas"/>
              </a:rPr>
              <a:t>REFEREE</a:t>
            </a:r>
          </a:p>
          <a:p>
            <a:pPr algn="ctr">
              <a:spcAft>
                <a:spcPts val="200"/>
              </a:spcAft>
            </a:pPr>
            <a:r>
              <a:rPr sz="1300" b="1">
                <a:solidFill>
                  <a:srgbClr val="7B1FA2"/>
                </a:solidFill>
                <a:latin typeface="Calibri"/>
              </a:rPr>
              <a:t>Bus Control Unit (BCU)</a:t>
            </a:r>
          </a:p>
          <a:p>
            <a:pPr algn="ctr">
              <a:spcAft>
                <a:spcPts val="400"/>
              </a:spcAft>
            </a:pPr>
            <a:r>
              <a:rPr sz="950" b="0">
                <a:solidFill>
                  <a:srgbClr val="4D6274"/>
                </a:solidFill>
                <a:latin typeface="Calibri"/>
              </a:rPr>
              <a:t>on the CPU module — grants each cycle to the CPU, a DMA device, or refresh</a:t>
            </a:r>
          </a:p>
        </p:txBody>
      </p:sp>
      <p:sp>
        <p:nvSpPr>
          <p:cNvPr id="10" name="Rectangle 9"/>
          <p:cNvSpPr/>
          <p:nvPr/>
        </p:nvSpPr>
        <p:spPr>
          <a:xfrm>
            <a:off x="6309360" y="2514600"/>
            <a:ext cx="5349240" cy="356616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9360" y="2514600"/>
            <a:ext cx="45720" cy="356616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73952" y="2624328"/>
            <a:ext cx="5074920" cy="334670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“In the NORD-100 computer system all hardware modules are connected together via a common bus, the NORD-100 bus… the NORD-100 bus is general purpose, to allow all classes of NORD-100 modules simply to be ‘plugged’ into the system.”</a:t>
            </a:r>
          </a:p>
          <a:p>
            <a:pPr algn="l">
              <a:spcAft>
                <a:spcPts val="800"/>
              </a:spcAft>
            </a:pPr>
            <a:r>
              <a:rPr sz="1000" b="0">
                <a:solidFill>
                  <a:srgbClr val="7A8EA1"/>
                </a:solidFill>
                <a:latin typeface="Consolas"/>
              </a:rPr>
              <a:t>ND-06.016.01 · I.2.1, p. I-2-1</a:t>
            </a:r>
          </a:p>
          <a:p>
            <a:pPr algn="l">
              <a:spcAft>
                <a:spcPts val="200"/>
              </a:spcAft>
            </a:pPr>
            <a:r>
              <a:rPr sz="1150" b="0">
                <a:solidFill>
                  <a:srgbClr val="12222F"/>
                </a:solidFill>
                <a:latin typeface="Calibri"/>
              </a:rPr>
              <a:t>“The NORD-100 CPU uses the bus for memory transfers… In addition, some NORD-100 bus peripherals (DMA controllers) can initiate transfers directly to and from the memory system.”</a:t>
            </a:r>
          </a:p>
          <a:p>
            <a:pPr algn="l">
              <a:spcAft>
                <a:spcPts val="800"/>
              </a:spcAft>
            </a:pPr>
            <a:r>
              <a:rPr sz="1000" b="0">
                <a:solidFill>
                  <a:srgbClr val="7A8EA1"/>
                </a:solidFill>
                <a:latin typeface="Consolas"/>
              </a:rPr>
              <a:t>II.1, p. II-1-1</a:t>
            </a:r>
          </a:p>
          <a:p>
            <a:pPr algn="l">
              <a:spcAft>
                <a:spcPts val="200"/>
              </a:spcAft>
            </a:pPr>
            <a:r>
              <a:rPr sz="1150" b="0">
                <a:solidFill>
                  <a:srgbClr val="12222F"/>
                </a:solidFill>
                <a:latin typeface="Calibri"/>
              </a:rPr>
              <a:t>“Each NORD-100 bus backplane position contains a total of 96 lines… All positions in the backplane contain the same information, i.e., they are equal.”</a:t>
            </a:r>
          </a:p>
          <a:p>
            <a:pPr algn="l">
              <a:spcAft>
                <a:spcPts val="800"/>
              </a:spcAft>
            </a:pPr>
            <a:r>
              <a:rPr sz="1000" b="0">
                <a:solidFill>
                  <a:srgbClr val="7A8EA1"/>
                </a:solidFill>
                <a:latin typeface="Consolas"/>
              </a:rPr>
              <a:t>I.2, p. I-2-5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CONVENTIONS · APPENDIX F</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The lines, and how to read them</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One 24-bit multiplexed address/data bus (BD0–23) plus named control lines. Every logic signal is active low; many are wired-OR (any slot may pull them).</a:t>
            </a:r>
          </a:p>
        </p:txBody>
      </p:sp>
      <p:sp>
        <p:nvSpPr>
          <p:cNvPr id="5" name="Rectangle 4"/>
          <p:cNvSpPr/>
          <p:nvPr/>
        </p:nvSpPr>
        <p:spPr>
          <a:xfrm>
            <a:off x="548640" y="2468880"/>
            <a:ext cx="2651760" cy="93268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76200" tIns="50800"/>
          <a:lstStyle/>
          <a:p>
            <a:pPr algn="l">
              <a:spcAft>
                <a:spcPts val="300"/>
              </a:spcAft>
            </a:pPr>
            <a:r>
              <a:rPr sz="1200" b="1">
                <a:solidFill>
                  <a:srgbClr val="0E7C8B"/>
                </a:solidFill>
                <a:latin typeface="Consolas"/>
              </a:rPr>
              <a:t>Address / data</a:t>
            </a:r>
          </a:p>
          <a:p>
            <a:pPr algn="l">
              <a:spcAft>
                <a:spcPts val="400"/>
              </a:spcAft>
            </a:pPr>
            <a:r>
              <a:rPr sz="1000" b="0">
                <a:solidFill>
                  <a:srgbClr val="4D6274"/>
                </a:solidFill>
                <a:latin typeface="Calibri"/>
              </a:rPr>
              <a:t>BD0–23 — multiplexed; address in the address cycle, word in the data cycle. BD0 = LSB.</a:t>
            </a:r>
          </a:p>
        </p:txBody>
      </p:sp>
      <p:sp>
        <p:nvSpPr>
          <p:cNvPr id="6" name="Rectangle 5"/>
          <p:cNvSpPr/>
          <p:nvPr/>
        </p:nvSpPr>
        <p:spPr>
          <a:xfrm>
            <a:off x="3337560" y="2468880"/>
            <a:ext cx="2651760" cy="93268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76200" tIns="50800"/>
          <a:lstStyle/>
          <a:p>
            <a:pPr algn="l">
              <a:spcAft>
                <a:spcPts val="300"/>
              </a:spcAft>
            </a:pPr>
            <a:r>
              <a:rPr sz="1200" b="1">
                <a:solidFill>
                  <a:srgbClr val="0E7C8B"/>
                </a:solidFill>
                <a:latin typeface="Consolas"/>
              </a:rPr>
              <a:t>Cycle strobes</a:t>
            </a:r>
          </a:p>
          <a:p>
            <a:pPr algn="l">
              <a:spcAft>
                <a:spcPts val="400"/>
              </a:spcAft>
            </a:pPr>
            <a:r>
              <a:rPr sz="1000" b="0">
                <a:solidFill>
                  <a:srgbClr val="4D6274"/>
                </a:solidFill>
                <a:latin typeface="Calibri"/>
              </a:rPr>
              <a:t>BAPR · BDAP · BDRY · BIOXE · BINPUT · BINACK</a:t>
            </a:r>
          </a:p>
        </p:txBody>
      </p:sp>
      <p:sp>
        <p:nvSpPr>
          <p:cNvPr id="7" name="Rectangle 6"/>
          <p:cNvSpPr/>
          <p:nvPr/>
        </p:nvSpPr>
        <p:spPr>
          <a:xfrm>
            <a:off x="548640" y="3520440"/>
            <a:ext cx="2651760" cy="93268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76200" tIns="50800"/>
          <a:lstStyle/>
          <a:p>
            <a:pPr algn="l">
              <a:spcAft>
                <a:spcPts val="300"/>
              </a:spcAft>
            </a:pPr>
            <a:r>
              <a:rPr sz="1200" b="1">
                <a:solidFill>
                  <a:srgbClr val="0E7C8B"/>
                </a:solidFill>
                <a:latin typeface="Consolas"/>
              </a:rPr>
              <a:t>Control</a:t>
            </a:r>
          </a:p>
          <a:p>
            <a:pPr algn="l">
              <a:spcAft>
                <a:spcPts val="400"/>
              </a:spcAft>
            </a:pPr>
            <a:r>
              <a:rPr sz="1000" b="0">
                <a:solidFill>
                  <a:srgbClr val="4D6274"/>
                </a:solidFill>
                <a:latin typeface="Calibri"/>
              </a:rPr>
              <a:t>BREQ · BMEM · BMCL · BERROR · BPERR</a:t>
            </a:r>
          </a:p>
        </p:txBody>
      </p:sp>
      <p:sp>
        <p:nvSpPr>
          <p:cNvPr id="8" name="Rectangle 7"/>
          <p:cNvSpPr/>
          <p:nvPr/>
        </p:nvSpPr>
        <p:spPr>
          <a:xfrm>
            <a:off x="3337560" y="3520440"/>
            <a:ext cx="2651760" cy="93268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76200" tIns="50800"/>
          <a:lstStyle/>
          <a:p>
            <a:pPr algn="l">
              <a:spcAft>
                <a:spcPts val="300"/>
              </a:spcAft>
            </a:pPr>
            <a:r>
              <a:rPr sz="1200" b="1">
                <a:solidFill>
                  <a:srgbClr val="0E7C8B"/>
                </a:solidFill>
                <a:latin typeface="Consolas"/>
              </a:rPr>
              <a:t>Interrupt</a:t>
            </a:r>
          </a:p>
          <a:p>
            <a:pPr algn="l">
              <a:spcAft>
                <a:spcPts val="400"/>
              </a:spcAft>
            </a:pPr>
            <a:r>
              <a:rPr sz="1000" b="0">
                <a:solidFill>
                  <a:srgbClr val="4D6274"/>
                </a:solidFill>
                <a:latin typeface="Calibri"/>
              </a:rPr>
              <a:t>BINT10 · BINT11 · BINT12 · BINT13 · BINT15 (BINT10 lowest priority)</a:t>
            </a:r>
          </a:p>
        </p:txBody>
      </p:sp>
      <p:sp>
        <p:nvSpPr>
          <p:cNvPr id="9" name="Rectangle 8"/>
          <p:cNvSpPr/>
          <p:nvPr/>
        </p:nvSpPr>
        <p:spPr>
          <a:xfrm>
            <a:off x="548640" y="4572000"/>
            <a:ext cx="2651760" cy="93268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76200" tIns="50800"/>
          <a:lstStyle/>
          <a:p>
            <a:pPr algn="l">
              <a:spcAft>
                <a:spcPts val="300"/>
              </a:spcAft>
            </a:pPr>
            <a:r>
              <a:rPr sz="1200" b="1">
                <a:solidFill>
                  <a:srgbClr val="0E7C8B"/>
                </a:solidFill>
                <a:latin typeface="Consolas"/>
              </a:rPr>
              <a:t>Daisy chains</a:t>
            </a:r>
          </a:p>
          <a:p>
            <a:pPr algn="l">
              <a:spcAft>
                <a:spcPts val="400"/>
              </a:spcAft>
            </a:pPr>
            <a:r>
              <a:rPr sz="1000" b="0">
                <a:solidFill>
                  <a:srgbClr val="4D6274"/>
                </a:solidFill>
                <a:latin typeface="Calibri"/>
              </a:rPr>
              <a:t>INGRANT→OUTGRANT · INIDENT→OUTIDENT (priority tokens, slot to slot)</a:t>
            </a:r>
          </a:p>
        </p:txBody>
      </p:sp>
      <p:sp>
        <p:nvSpPr>
          <p:cNvPr id="10" name="Rectangle 9"/>
          <p:cNvSpPr/>
          <p:nvPr/>
        </p:nvSpPr>
        <p:spPr>
          <a:xfrm>
            <a:off x="6309360" y="2468880"/>
            <a:ext cx="5349240" cy="361188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9360" y="2468880"/>
            <a:ext cx="45720" cy="361188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73952" y="2578608"/>
            <a:ext cx="5074920" cy="339242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“All logic signals are in the active low polarity, i.e.: Logical ‘0’ — 2.4 to 5.0 volts; Logical ‘1’ — 0 to 0.5 volts.”</a:t>
            </a:r>
          </a:p>
          <a:p>
            <a:pPr algn="l">
              <a:spcAft>
                <a:spcPts val="800"/>
              </a:spcAft>
            </a:pPr>
            <a:r>
              <a:rPr sz="1000" b="0">
                <a:solidFill>
                  <a:srgbClr val="7A8EA1"/>
                </a:solidFill>
                <a:latin typeface="Consolas"/>
              </a:rPr>
              <a:t>Appendix F, p. F-1</a:t>
            </a:r>
          </a:p>
          <a:p>
            <a:pPr algn="l">
              <a:spcAft>
                <a:spcPts val="200"/>
              </a:spcAft>
            </a:pPr>
            <a:r>
              <a:rPr sz="1150" b="0">
                <a:solidFill>
                  <a:srgbClr val="12222F"/>
                </a:solidFill>
                <a:latin typeface="Calibri"/>
              </a:rPr>
              <a:t>“BREQ — Request for a DMA cycle. Wired OR line. · BAPR — Bus Address Present… Wired OR line. · BDRY — Bus Data Ready… given by answering device. Wired OR line. · BDAP — Bus Data Present… during DMA or memory cycles. · BMEM — Bus Memory Cycle… Generated by controlling unit. · BINT10-13, 15 — Interrupt lines. BINT10 has lowest priority. Wired OR lines.”</a:t>
            </a:r>
          </a:p>
          <a:p>
            <a:pPr algn="l">
              <a:spcAft>
                <a:spcPts val="800"/>
              </a:spcAft>
            </a:pPr>
            <a:r>
              <a:rPr sz="1000" b="0">
                <a:solidFill>
                  <a:srgbClr val="7A8EA1"/>
                </a:solidFill>
                <a:latin typeface="Consolas"/>
              </a:rPr>
              <a:t>Appendix F.2, pp. F-3 … F-6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THE BUS · SECTION II.2</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Three things want the bus</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The bus must be allocated before use, is busy to everyone else while held, and is released after one word. Three requestors compete.</a:t>
            </a:r>
          </a:p>
        </p:txBody>
      </p:sp>
      <p:sp>
        <p:nvSpPr>
          <p:cNvPr id="5" name="Rectangle 4"/>
          <p:cNvSpPr/>
          <p:nvPr/>
        </p:nvSpPr>
        <p:spPr>
          <a:xfrm>
            <a:off x="548640" y="2514600"/>
            <a:ext cx="5212080" cy="932688"/>
          </a:xfrm>
          <a:prstGeom prst="rect">
            <a:avLst/>
          </a:prstGeom>
          <a:solidFill>
            <a:srgbClr val="FFFFFF"/>
          </a:solidFill>
          <a:ln w="19050">
            <a:solidFill>
              <a:srgbClr val="1565C0"/>
            </a:solidFill>
          </a:ln>
          <a:effectLst/>
        </p:spPr>
        <p:style>
          <a:lnRef idx="1">
            <a:schemeClr val="accent1"/>
          </a:lnRef>
          <a:fillRef idx="3">
            <a:schemeClr val="accent1"/>
          </a:fillRef>
          <a:effectRef idx="2">
            <a:schemeClr val="accent1"/>
          </a:effectRef>
          <a:fontRef idx="minor">
            <a:schemeClr val="lt1"/>
          </a:fontRef>
        </p:style>
        <p:txBody>
          <a:bodyPr rtlCol="0" anchor="ctr" wrap="square" lIns="101600" tIns="63500"/>
          <a:lstStyle/>
          <a:p>
            <a:pPr algn="l">
              <a:spcAft>
                <a:spcPts val="200"/>
              </a:spcAft>
            </a:pPr>
            <a:r>
              <a:rPr sz="900" b="1">
                <a:solidFill>
                  <a:srgbClr val="1565C0"/>
                </a:solidFill>
                <a:latin typeface="Consolas"/>
              </a:rPr>
              <a:t>REASON 1–6</a:t>
            </a:r>
          </a:p>
          <a:p>
            <a:pPr algn="l">
              <a:spcAft>
                <a:spcPts val="400"/>
              </a:spcAft>
            </a:pPr>
            <a:r>
              <a:rPr sz="1250" b="0">
                <a:solidFill>
                  <a:srgbClr val="12222F"/>
                </a:solidFill>
                <a:latin typeface="Calibri"/>
              </a:rPr>
              <a:t>CPU  —  fetch / read / store / IOX / control-reg</a:t>
            </a:r>
          </a:p>
        </p:txBody>
      </p:sp>
      <p:sp>
        <p:nvSpPr>
          <p:cNvPr id="6" name="Rectangle 5"/>
          <p:cNvSpPr/>
          <p:nvPr/>
        </p:nvSpPr>
        <p:spPr>
          <a:xfrm>
            <a:off x="548640" y="3566160"/>
            <a:ext cx="5212080" cy="932688"/>
          </a:xfrm>
          <a:prstGeom prst="rect">
            <a:avLst/>
          </a:prstGeom>
          <a:solidFill>
            <a:srgbClr val="FFFFFF"/>
          </a:solidFill>
          <a:ln w="19050">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lIns="101600" tIns="63500"/>
          <a:lstStyle/>
          <a:p>
            <a:pPr algn="l">
              <a:spcAft>
                <a:spcPts val="200"/>
              </a:spcAft>
            </a:pPr>
            <a:r>
              <a:rPr sz="900" b="1">
                <a:solidFill>
                  <a:srgbClr val="C1440E"/>
                </a:solidFill>
                <a:latin typeface="Consolas"/>
              </a:rPr>
              <a:t>BREQ</a:t>
            </a:r>
          </a:p>
          <a:p>
            <a:pPr algn="l">
              <a:spcAft>
                <a:spcPts val="400"/>
              </a:spcAft>
            </a:pPr>
            <a:r>
              <a:rPr sz="1250" b="0">
                <a:solidFill>
                  <a:srgbClr val="12222F"/>
                </a:solidFill>
                <a:latin typeface="Calibri"/>
              </a:rPr>
              <a:t>DMA controllers  —  need a word from, or have a word for, memory</a:t>
            </a:r>
          </a:p>
        </p:txBody>
      </p:sp>
      <p:sp>
        <p:nvSpPr>
          <p:cNvPr id="7" name="Rectangle 6"/>
          <p:cNvSpPr/>
          <p:nvPr/>
        </p:nvSpPr>
        <p:spPr>
          <a:xfrm>
            <a:off x="548640" y="4617720"/>
            <a:ext cx="5212080" cy="932688"/>
          </a:xfrm>
          <a:prstGeom prst="rect">
            <a:avLst/>
          </a:prstGeom>
          <a:solidFill>
            <a:srgbClr val="FFFFFF"/>
          </a:solidFill>
          <a:ln w="19050">
            <a:solidFill>
              <a:srgbClr val="00838F"/>
            </a:solidFill>
          </a:ln>
          <a:effectLst/>
        </p:spPr>
        <p:style>
          <a:lnRef idx="1">
            <a:schemeClr val="accent1"/>
          </a:lnRef>
          <a:fillRef idx="3">
            <a:schemeClr val="accent1"/>
          </a:fillRef>
          <a:effectRef idx="2">
            <a:schemeClr val="accent1"/>
          </a:effectRef>
          <a:fontRef idx="minor">
            <a:schemeClr val="lt1"/>
          </a:fontRef>
        </p:style>
        <p:txBody>
          <a:bodyPr rtlCol="0" anchor="ctr" wrap="square" lIns="101600" tIns="63500"/>
          <a:lstStyle/>
          <a:p>
            <a:pPr algn="l">
              <a:spcAft>
                <a:spcPts val="200"/>
              </a:spcAft>
            </a:pPr>
            <a:r>
              <a:rPr sz="900" b="1">
                <a:solidFill>
                  <a:srgbClr val="00838F"/>
                </a:solidFill>
                <a:latin typeface="Consolas"/>
              </a:rPr>
              <a:t>RFREQ · EVERY 15 ΜS</a:t>
            </a:r>
          </a:p>
          <a:p>
            <a:pPr algn="l">
              <a:spcAft>
                <a:spcPts val="400"/>
              </a:spcAft>
            </a:pPr>
            <a:r>
              <a:rPr sz="1250" b="0">
                <a:solidFill>
                  <a:srgbClr val="12222F"/>
                </a:solidFill>
                <a:latin typeface="Calibri"/>
              </a:rPr>
              <a:t>Memory refresh  —  dataless cycle to keep DRAM alive</a:t>
            </a:r>
          </a:p>
        </p:txBody>
      </p:sp>
      <p:sp>
        <p:nvSpPr>
          <p:cNvPr id="8" name="Rectangle 7"/>
          <p:cNvSpPr/>
          <p:nvPr/>
        </p:nvSpPr>
        <p:spPr>
          <a:xfrm>
            <a:off x="6309360" y="2514600"/>
            <a:ext cx="5349240" cy="356616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309360" y="2514600"/>
            <a:ext cx="45720" cy="356616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73952" y="2624328"/>
            <a:ext cx="5074920" cy="334670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“As a common resource, the NORD-100 bus has to be allocated before it may be used. Once allocated, the bus is busy to other activities, while the granted bus user may transfer one word. As the transfer is completed the NORD-100 bus should be released for next eventually requesting bus user.”</a:t>
            </a:r>
          </a:p>
          <a:p>
            <a:pPr algn="l">
              <a:spcAft>
                <a:spcPts val="800"/>
              </a:spcAft>
            </a:pPr>
            <a:r>
              <a:rPr sz="1000" b="0">
                <a:solidFill>
                  <a:srgbClr val="7A8EA1"/>
                </a:solidFill>
                <a:latin typeface="Consolas"/>
              </a:rPr>
              <a:t>II.2, p. II-2-1</a:t>
            </a:r>
          </a:p>
          <a:p>
            <a:pPr algn="l">
              <a:spcAft>
                <a:spcPts val="200"/>
              </a:spcAft>
            </a:pPr>
            <a:r>
              <a:rPr sz="1150" b="0">
                <a:solidFill>
                  <a:srgbClr val="12222F"/>
                </a:solidFill>
                <a:latin typeface="Calibri"/>
              </a:rPr>
              <a:t>“The NORD-100 CPU may request access… for one of six reasons: instruction fetch / operand read / indirect address read / operand store; programmed access to the I/O system; programmed access to external system control registers.”</a:t>
            </a:r>
          </a:p>
          <a:p>
            <a:pPr algn="l">
              <a:spcAft>
                <a:spcPts val="800"/>
              </a:spcAft>
            </a:pPr>
            <a:r>
              <a:rPr sz="1000" b="0">
                <a:solidFill>
                  <a:srgbClr val="7A8EA1"/>
                </a:solidFill>
                <a:latin typeface="Consolas"/>
              </a:rPr>
              <a:t>II.4.1.1.1, p. II-4-2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THE BUS · SECTION II.3 / II.5</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One bus cycle = allocate → transfer → release</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Exchanging one word is a bus cycle. Because address and data share the same lines, the transfer splits into an address subcycle then a data subcycle.</a:t>
            </a:r>
          </a:p>
        </p:txBody>
      </p:sp>
      <p:sp>
        <p:nvSpPr>
          <p:cNvPr id="5" name="Rectangle 4"/>
          <p:cNvSpPr/>
          <p:nvPr/>
        </p:nvSpPr>
        <p:spPr>
          <a:xfrm>
            <a:off x="548640" y="2514600"/>
            <a:ext cx="1783080" cy="502920"/>
          </a:xfrm>
          <a:prstGeom prst="rect">
            <a:avLst/>
          </a:prstGeom>
          <a:solidFill>
            <a:srgbClr val="FFFFFF"/>
          </a:solidFill>
          <a:ln w="19050">
            <a:solidFill>
              <a:srgbClr val="1565C0"/>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1100" b="1">
                <a:solidFill>
                  <a:srgbClr val="1565C0"/>
                </a:solidFill>
                <a:latin typeface="Calibri"/>
              </a:rPr>
              <a:t>Allocate (BCU grants)</a:t>
            </a:r>
          </a:p>
        </p:txBody>
      </p:sp>
      <p:sp>
        <p:nvSpPr>
          <p:cNvPr id="6" name="TextBox 5"/>
          <p:cNvSpPr txBox="1"/>
          <p:nvPr/>
        </p:nvSpPr>
        <p:spPr>
          <a:xfrm>
            <a:off x="2359152" y="2560320"/>
            <a:ext cx="137160" cy="365760"/>
          </a:xfrm>
          <a:prstGeom prst="rect">
            <a:avLst/>
          </a:prstGeom>
          <a:noFill/>
        </p:spPr>
        <p:txBody>
          <a:bodyPr wrap="square" anchor="t">
            <a:spAutoFit/>
          </a:bodyPr>
          <a:lstStyle/>
          <a:p>
            <a:pPr algn="l">
              <a:spcAft>
                <a:spcPts val="400"/>
              </a:spcAft>
            </a:pPr>
            <a:r>
              <a:rPr sz="1600" b="0">
                <a:solidFill>
                  <a:srgbClr val="7A8EA1"/>
                </a:solidFill>
                <a:latin typeface="Calibri"/>
              </a:rPr>
              <a:t>→</a:t>
            </a:r>
          </a:p>
        </p:txBody>
      </p:sp>
      <p:sp>
        <p:nvSpPr>
          <p:cNvPr id="7" name="Rectangle 6"/>
          <p:cNvSpPr/>
          <p:nvPr/>
        </p:nvSpPr>
        <p:spPr>
          <a:xfrm>
            <a:off x="2514600" y="2514600"/>
            <a:ext cx="1783080" cy="502920"/>
          </a:xfrm>
          <a:prstGeom prst="rect">
            <a:avLst/>
          </a:prstGeom>
          <a:solidFill>
            <a:srgbClr val="FFFFFF"/>
          </a:solidFill>
          <a:ln w="19050">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1100" b="1">
                <a:solidFill>
                  <a:srgbClr val="C1440E"/>
                </a:solidFill>
                <a:latin typeface="Calibri"/>
              </a:rPr>
              <a:t>Transfer one word</a:t>
            </a:r>
          </a:p>
        </p:txBody>
      </p:sp>
      <p:sp>
        <p:nvSpPr>
          <p:cNvPr id="8" name="TextBox 7"/>
          <p:cNvSpPr txBox="1"/>
          <p:nvPr/>
        </p:nvSpPr>
        <p:spPr>
          <a:xfrm>
            <a:off x="4325112" y="2560320"/>
            <a:ext cx="137160" cy="365760"/>
          </a:xfrm>
          <a:prstGeom prst="rect">
            <a:avLst/>
          </a:prstGeom>
          <a:noFill/>
        </p:spPr>
        <p:txBody>
          <a:bodyPr wrap="square" anchor="t">
            <a:spAutoFit/>
          </a:bodyPr>
          <a:lstStyle/>
          <a:p>
            <a:pPr algn="l">
              <a:spcAft>
                <a:spcPts val="400"/>
              </a:spcAft>
            </a:pPr>
            <a:r>
              <a:rPr sz="1600" b="0">
                <a:solidFill>
                  <a:srgbClr val="7A8EA1"/>
                </a:solidFill>
                <a:latin typeface="Calibri"/>
              </a:rPr>
              <a:t>→</a:t>
            </a:r>
          </a:p>
        </p:txBody>
      </p:sp>
      <p:sp>
        <p:nvSpPr>
          <p:cNvPr id="9" name="Rectangle 8"/>
          <p:cNvSpPr/>
          <p:nvPr/>
        </p:nvSpPr>
        <p:spPr>
          <a:xfrm>
            <a:off x="4480559" y="2514600"/>
            <a:ext cx="1783080" cy="502920"/>
          </a:xfrm>
          <a:prstGeom prst="rect">
            <a:avLst/>
          </a:prstGeom>
          <a:solidFill>
            <a:srgbClr val="FFFFFF"/>
          </a:solidFill>
          <a:ln w="1905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1100" b="1">
                <a:solidFill>
                  <a:srgbClr val="2E7D32"/>
                </a:solidFill>
                <a:latin typeface="Calibri"/>
              </a:rPr>
              <a:t>Terminate &amp; release</a:t>
            </a:r>
          </a:p>
        </p:txBody>
      </p:sp>
      <p:sp>
        <p:nvSpPr>
          <p:cNvPr id="10" name="Rectangle 9"/>
          <p:cNvSpPr/>
          <p:nvPr/>
        </p:nvSpPr>
        <p:spPr>
          <a:xfrm>
            <a:off x="548640" y="3337560"/>
            <a:ext cx="2926080" cy="502920"/>
          </a:xfrm>
          <a:prstGeom prst="rect">
            <a:avLst/>
          </a:prstGeom>
          <a:solidFill>
            <a:srgbClr val="FFFFFF"/>
          </a:solidFill>
          <a:ln w="19050">
            <a:solidFill>
              <a:srgbClr val="00838F"/>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1050" b="1">
                <a:solidFill>
                  <a:srgbClr val="00838F"/>
                </a:solidFill>
                <a:latin typeface="Calibri"/>
              </a:rPr>
              <a:t>Address cycle — BAPR + address on BD</a:t>
            </a:r>
          </a:p>
        </p:txBody>
      </p:sp>
      <p:sp>
        <p:nvSpPr>
          <p:cNvPr id="11" name="TextBox 10"/>
          <p:cNvSpPr txBox="1"/>
          <p:nvPr/>
        </p:nvSpPr>
        <p:spPr>
          <a:xfrm>
            <a:off x="3675887" y="3383280"/>
            <a:ext cx="137160" cy="365760"/>
          </a:xfrm>
          <a:prstGeom prst="rect">
            <a:avLst/>
          </a:prstGeom>
          <a:noFill/>
        </p:spPr>
        <p:txBody>
          <a:bodyPr wrap="square" anchor="t">
            <a:spAutoFit/>
          </a:bodyPr>
          <a:lstStyle/>
          <a:p>
            <a:pPr algn="l">
              <a:spcAft>
                <a:spcPts val="400"/>
              </a:spcAft>
            </a:pPr>
            <a:r>
              <a:rPr sz="1600" b="0">
                <a:solidFill>
                  <a:srgbClr val="7A8EA1"/>
                </a:solidFill>
                <a:latin typeface="Calibri"/>
              </a:rPr>
              <a:t>→</a:t>
            </a:r>
          </a:p>
        </p:txBody>
      </p:sp>
      <p:sp>
        <p:nvSpPr>
          <p:cNvPr id="12" name="Rectangle 11"/>
          <p:cNvSpPr/>
          <p:nvPr/>
        </p:nvSpPr>
        <p:spPr>
          <a:xfrm>
            <a:off x="3657600" y="3337560"/>
            <a:ext cx="2926080" cy="502920"/>
          </a:xfrm>
          <a:prstGeom prst="rect">
            <a:avLst/>
          </a:prstGeom>
          <a:solidFill>
            <a:srgbClr val="FFFFFF"/>
          </a:solidFill>
          <a:ln w="19050">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1050" b="1">
                <a:solidFill>
                  <a:srgbClr val="C1440E"/>
                </a:solidFill>
                <a:latin typeface="Calibri"/>
              </a:rPr>
              <a:t>Data cycle — handshake: BDAP → BDRY</a:t>
            </a:r>
          </a:p>
        </p:txBody>
      </p:sp>
      <p:sp>
        <p:nvSpPr>
          <p:cNvPr id="13" name="Rectangle 12"/>
          <p:cNvSpPr/>
          <p:nvPr/>
        </p:nvSpPr>
        <p:spPr>
          <a:xfrm>
            <a:off x="548640" y="4114800"/>
            <a:ext cx="11109960" cy="192024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48640" y="4114800"/>
            <a:ext cx="45720" cy="192024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13232" y="4224528"/>
            <a:ext cx="10835640" cy="170078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“A NORD-100 bus cycle consists of three main events: allocation of a requesting bus user; transfer one word; termination and release of the bus… The transfer and termination of a bus cycle is organized as a handshake between the selected bus user (CPU, DMA or refresh) and it's accessed device. The concept allows completely asynchronously operation within a bus cycle.”</a:t>
            </a:r>
          </a:p>
          <a:p>
            <a:pPr algn="l">
              <a:spcAft>
                <a:spcPts val="800"/>
              </a:spcAft>
            </a:pPr>
            <a:r>
              <a:rPr sz="1000" b="0">
                <a:solidFill>
                  <a:srgbClr val="7A8EA1"/>
                </a:solidFill>
                <a:latin typeface="Consolas"/>
              </a:rPr>
              <a:t>II.3, p. II-3-1</a:t>
            </a:r>
          </a:p>
          <a:p>
            <a:pPr algn="l">
              <a:spcAft>
                <a:spcPts val="200"/>
              </a:spcAft>
            </a:pPr>
            <a:r>
              <a:rPr sz="1150" b="0">
                <a:solidFill>
                  <a:srgbClr val="12222F"/>
                </a:solidFill>
                <a:latin typeface="Calibri"/>
              </a:rPr>
              <a:t>“Due to the multiplexing of addresses and data on the same physical bus lines, one NORD-100 bus cycle may be divided up into two subcycles: first, an address cycle; second, a data cycle. The Address cycle precedes the data cycle.”</a:t>
            </a:r>
          </a:p>
          <a:p>
            <a:pPr algn="l">
              <a:spcAft>
                <a:spcPts val="800"/>
              </a:spcAft>
            </a:pPr>
            <a:r>
              <a:rPr sz="1000" b="0">
                <a:solidFill>
                  <a:srgbClr val="7A8EA1"/>
                </a:solidFill>
                <a:latin typeface="Consolas"/>
              </a:rPr>
              <a:t>II.5.1, p. II-5-1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THE BUS · SECTION II.4</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Arbitration: who gets the next cycle</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The BCU's priority arbiter picks one requestor per cycle. Refresh outranks DMA; between DMA and CPU, priority toggles. Among DMA devices, a daisy-chained token sets order.</a:t>
            </a:r>
          </a:p>
        </p:txBody>
      </p:sp>
      <p:sp>
        <p:nvSpPr>
          <p:cNvPr id="5" name="Rectangle 4"/>
          <p:cNvSpPr/>
          <p:nvPr/>
        </p:nvSpPr>
        <p:spPr>
          <a:xfrm>
            <a:off x="548640" y="2377440"/>
            <a:ext cx="5486400" cy="173736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2377440"/>
            <a:ext cx="45720" cy="1737360"/>
          </a:xfrm>
          <a:prstGeom prst="rect">
            <a:avLst/>
          </a:prstGeom>
          <a:solidFill>
            <a:srgbClr val="7B1F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3232" y="2487168"/>
            <a:ext cx="5212080" cy="1517904"/>
          </a:xfrm>
          <a:prstGeom prst="rect">
            <a:avLst/>
          </a:prstGeom>
          <a:noFill/>
        </p:spPr>
        <p:txBody>
          <a:bodyPr wrap="square" anchor="t">
            <a:spAutoFit/>
          </a:bodyPr>
          <a:lstStyle/>
          <a:p>
            <a:pPr algn="l">
              <a:spcAft>
                <a:spcPts val="600"/>
              </a:spcAft>
            </a:pPr>
            <a:r>
              <a:rPr sz="1100" b="1">
                <a:solidFill>
                  <a:srgbClr val="7B1FA2"/>
                </a:solidFill>
                <a:latin typeface="Consolas"/>
              </a:rPr>
              <a:t>NOTE</a:t>
            </a:r>
          </a:p>
          <a:p>
            <a:pPr algn="l">
              <a:spcAft>
                <a:spcPts val="200"/>
              </a:spcAft>
            </a:pPr>
            <a:r>
              <a:rPr sz="1150" b="0">
                <a:solidFill>
                  <a:srgbClr val="12222F"/>
                </a:solidFill>
                <a:latin typeface="Calibri"/>
              </a:rPr>
              <a:t>“Already allocated bus is not interruptable. The bus cycle going on is aborted if it exceeds 8 µs. If the bus is idle and an allocation request appears alone: first come, first served. RFREQ and BREQ are both handled as DMA requests but RFREQ is given highest priority. If both DMA and CPU requests are present, priority is given to the one not having the previous cycle (toggled priority).”</a:t>
            </a:r>
          </a:p>
          <a:p>
            <a:pPr algn="l">
              <a:spcAft>
                <a:spcPts val="800"/>
              </a:spcAft>
            </a:pPr>
            <a:r>
              <a:rPr sz="1000" b="0">
                <a:solidFill>
                  <a:srgbClr val="7A8EA1"/>
                </a:solidFill>
                <a:latin typeface="Consolas"/>
              </a:rPr>
              <a:t>II.4.1.2, p. II-4-4</a:t>
            </a:r>
          </a:p>
        </p:txBody>
      </p:sp>
      <p:sp>
        <p:nvSpPr>
          <p:cNvPr id="8" name="Rectangle 7"/>
          <p:cNvSpPr/>
          <p:nvPr/>
        </p:nvSpPr>
        <p:spPr>
          <a:xfrm>
            <a:off x="548640" y="4343400"/>
            <a:ext cx="1325880" cy="777240"/>
          </a:xfrm>
          <a:prstGeom prst="rect">
            <a:avLst/>
          </a:prstGeom>
          <a:solidFill>
            <a:srgbClr val="FFFFFF"/>
          </a:solidFill>
          <a:ln w="19050">
            <a:solidFill>
              <a:srgbClr val="1565C0"/>
            </a:solidFill>
          </a:ln>
          <a:effectLst/>
        </p:spPr>
        <p:style>
          <a:lnRef idx="1">
            <a:schemeClr val="accent1"/>
          </a:lnRef>
          <a:fillRef idx="3">
            <a:schemeClr val="accent1"/>
          </a:fillRef>
          <a:effectRef idx="2">
            <a:schemeClr val="accent1"/>
          </a:effectRef>
          <a:fontRef idx="minor">
            <a:schemeClr val="lt1"/>
          </a:fontRef>
        </p:style>
        <p:txBody>
          <a:bodyPr rtlCol="0" anchor="ctr" wrap="square" tIns="50800"/>
          <a:lstStyle/>
          <a:p>
            <a:pPr algn="ctr">
              <a:spcAft>
                <a:spcPts val="200"/>
              </a:spcAft>
            </a:pPr>
            <a:r>
              <a:rPr sz="1100" b="1">
                <a:solidFill>
                  <a:srgbClr val="1565C0"/>
                </a:solidFill>
                <a:latin typeface="Consolas"/>
              </a:rPr>
              <a:t>BCU / CPU</a:t>
            </a:r>
          </a:p>
          <a:p>
            <a:pPr algn="ctr">
              <a:spcAft>
                <a:spcPts val="400"/>
              </a:spcAft>
            </a:pPr>
            <a:r>
              <a:rPr sz="850" b="0">
                <a:solidFill>
                  <a:srgbClr val="4D6274"/>
                </a:solidFill>
                <a:latin typeface="Consolas"/>
              </a:rPr>
              <a:t>OUTGRANT →</a:t>
            </a:r>
          </a:p>
        </p:txBody>
      </p:sp>
      <p:sp>
        <p:nvSpPr>
          <p:cNvPr id="9" name="TextBox 8"/>
          <p:cNvSpPr txBox="1"/>
          <p:nvPr/>
        </p:nvSpPr>
        <p:spPr>
          <a:xfrm>
            <a:off x="1883664" y="4572000"/>
            <a:ext cx="137160" cy="365760"/>
          </a:xfrm>
          <a:prstGeom prst="rect">
            <a:avLst/>
          </a:prstGeom>
          <a:noFill/>
        </p:spPr>
        <p:txBody>
          <a:bodyPr wrap="square" anchor="t">
            <a:spAutoFit/>
          </a:bodyPr>
          <a:lstStyle/>
          <a:p>
            <a:pPr algn="l">
              <a:spcAft>
                <a:spcPts val="400"/>
              </a:spcAft>
            </a:pPr>
            <a:r>
              <a:rPr sz="1400" b="0">
                <a:solidFill>
                  <a:srgbClr val="7B1FA2"/>
                </a:solidFill>
                <a:latin typeface="Calibri"/>
              </a:rPr>
              <a:t>→</a:t>
            </a:r>
          </a:p>
        </p:txBody>
      </p:sp>
      <p:sp>
        <p:nvSpPr>
          <p:cNvPr id="10" name="Rectangle 9"/>
          <p:cNvSpPr/>
          <p:nvPr/>
        </p:nvSpPr>
        <p:spPr>
          <a:xfrm>
            <a:off x="2011680" y="4343400"/>
            <a:ext cx="1325880" cy="777240"/>
          </a:xfrm>
          <a:prstGeom prst="rect">
            <a:avLst/>
          </a:prstGeom>
          <a:solidFill>
            <a:srgbClr val="FFFFFF"/>
          </a:solidFill>
          <a:ln w="19050">
            <a:solidFill>
              <a:srgbClr val="7A8EA1"/>
            </a:solidFill>
          </a:ln>
          <a:effectLst/>
        </p:spPr>
        <p:style>
          <a:lnRef idx="1">
            <a:schemeClr val="accent1"/>
          </a:lnRef>
          <a:fillRef idx="3">
            <a:schemeClr val="accent1"/>
          </a:fillRef>
          <a:effectRef idx="2">
            <a:schemeClr val="accent1"/>
          </a:effectRef>
          <a:fontRef idx="minor">
            <a:schemeClr val="lt1"/>
          </a:fontRef>
        </p:style>
        <p:txBody>
          <a:bodyPr rtlCol="0" anchor="ctr" wrap="square" tIns="50800"/>
          <a:lstStyle/>
          <a:p>
            <a:pPr algn="ctr">
              <a:spcAft>
                <a:spcPts val="200"/>
              </a:spcAft>
            </a:pPr>
            <a:r>
              <a:rPr sz="1100" b="1">
                <a:solidFill>
                  <a:srgbClr val="7A8EA1"/>
                </a:solidFill>
                <a:latin typeface="Consolas"/>
              </a:rPr>
              <a:t>slot 1</a:t>
            </a:r>
          </a:p>
          <a:p>
            <a:pPr algn="ctr">
              <a:spcAft>
                <a:spcPts val="400"/>
              </a:spcAft>
            </a:pPr>
            <a:r>
              <a:rPr sz="850" b="0">
                <a:solidFill>
                  <a:srgbClr val="4D6274"/>
                </a:solidFill>
                <a:latin typeface="Consolas"/>
              </a:rPr>
              <a:t>no BREQ — passes</a:t>
            </a:r>
          </a:p>
        </p:txBody>
      </p:sp>
      <p:sp>
        <p:nvSpPr>
          <p:cNvPr id="11" name="TextBox 10"/>
          <p:cNvSpPr txBox="1"/>
          <p:nvPr/>
        </p:nvSpPr>
        <p:spPr>
          <a:xfrm>
            <a:off x="3346704" y="4572000"/>
            <a:ext cx="137160" cy="365760"/>
          </a:xfrm>
          <a:prstGeom prst="rect">
            <a:avLst/>
          </a:prstGeom>
          <a:noFill/>
        </p:spPr>
        <p:txBody>
          <a:bodyPr wrap="square" anchor="t">
            <a:spAutoFit/>
          </a:bodyPr>
          <a:lstStyle/>
          <a:p>
            <a:pPr algn="l">
              <a:spcAft>
                <a:spcPts val="400"/>
              </a:spcAft>
            </a:pPr>
            <a:r>
              <a:rPr sz="1400" b="0">
                <a:solidFill>
                  <a:srgbClr val="7B1FA2"/>
                </a:solidFill>
                <a:latin typeface="Calibri"/>
              </a:rPr>
              <a:t>→</a:t>
            </a:r>
          </a:p>
        </p:txBody>
      </p:sp>
      <p:sp>
        <p:nvSpPr>
          <p:cNvPr id="12" name="Rectangle 11"/>
          <p:cNvSpPr/>
          <p:nvPr/>
        </p:nvSpPr>
        <p:spPr>
          <a:xfrm>
            <a:off x="3474720" y="4343400"/>
            <a:ext cx="1325880" cy="777240"/>
          </a:xfrm>
          <a:prstGeom prst="rect">
            <a:avLst/>
          </a:prstGeom>
          <a:solidFill>
            <a:srgbClr val="FFFFFF"/>
          </a:solidFill>
          <a:ln w="19050">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tIns="50800"/>
          <a:lstStyle/>
          <a:p>
            <a:pPr algn="ctr">
              <a:spcAft>
                <a:spcPts val="200"/>
              </a:spcAft>
            </a:pPr>
            <a:r>
              <a:rPr sz="1100" b="1">
                <a:solidFill>
                  <a:srgbClr val="C1440E"/>
                </a:solidFill>
                <a:latin typeface="Consolas"/>
              </a:rPr>
              <a:t>slot 2 ✓</a:t>
            </a:r>
          </a:p>
          <a:p>
            <a:pPr algn="ctr">
              <a:spcAft>
                <a:spcPts val="400"/>
              </a:spcAft>
            </a:pPr>
            <a:r>
              <a:rPr sz="850" b="0">
                <a:solidFill>
                  <a:srgbClr val="4D6274"/>
                </a:solidFill>
                <a:latin typeface="Consolas"/>
              </a:rPr>
              <a:t>GRANTED — stops chain</a:t>
            </a:r>
          </a:p>
        </p:txBody>
      </p:sp>
      <p:sp>
        <p:nvSpPr>
          <p:cNvPr id="13" name="TextBox 12"/>
          <p:cNvSpPr txBox="1"/>
          <p:nvPr/>
        </p:nvSpPr>
        <p:spPr>
          <a:xfrm>
            <a:off x="4809744" y="4572000"/>
            <a:ext cx="137160" cy="365760"/>
          </a:xfrm>
          <a:prstGeom prst="rect">
            <a:avLst/>
          </a:prstGeom>
          <a:noFill/>
        </p:spPr>
        <p:txBody>
          <a:bodyPr wrap="square" anchor="t">
            <a:spAutoFit/>
          </a:bodyPr>
          <a:lstStyle/>
          <a:p>
            <a:pPr algn="l">
              <a:spcAft>
                <a:spcPts val="400"/>
              </a:spcAft>
            </a:pPr>
            <a:r>
              <a:rPr sz="1400" b="0">
                <a:solidFill>
                  <a:srgbClr val="7B1FA2"/>
                </a:solidFill>
                <a:latin typeface="Calibri"/>
              </a:rPr>
              <a:t>→</a:t>
            </a:r>
          </a:p>
        </p:txBody>
      </p:sp>
      <p:sp>
        <p:nvSpPr>
          <p:cNvPr id="14" name="Rectangle 13"/>
          <p:cNvSpPr/>
          <p:nvPr/>
        </p:nvSpPr>
        <p:spPr>
          <a:xfrm>
            <a:off x="4937760" y="4343400"/>
            <a:ext cx="1325880" cy="777240"/>
          </a:xfrm>
          <a:prstGeom prst="rect">
            <a:avLst/>
          </a:prstGeom>
          <a:solidFill>
            <a:srgbClr val="FFFFFF"/>
          </a:solidFill>
          <a:ln w="19050">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tIns="50800"/>
          <a:lstStyle/>
          <a:p>
            <a:pPr algn="ctr">
              <a:spcAft>
                <a:spcPts val="200"/>
              </a:spcAft>
            </a:pPr>
            <a:r>
              <a:rPr sz="1100" b="1">
                <a:solidFill>
                  <a:srgbClr val="7A8EA1"/>
                </a:solidFill>
                <a:latin typeface="Consolas"/>
              </a:rPr>
              <a:t>slot 3</a:t>
            </a:r>
          </a:p>
          <a:p>
            <a:pPr algn="ctr">
              <a:spcAft>
                <a:spcPts val="400"/>
              </a:spcAft>
            </a:pPr>
            <a:r>
              <a:rPr sz="850" b="0">
                <a:solidFill>
                  <a:srgbClr val="4D6274"/>
                </a:solidFill>
                <a:latin typeface="Consolas"/>
              </a:rPr>
              <a:t>never reached</a:t>
            </a:r>
          </a:p>
        </p:txBody>
      </p:sp>
      <p:sp>
        <p:nvSpPr>
          <p:cNvPr id="15" name="Rectangle 14"/>
          <p:cNvSpPr/>
          <p:nvPr/>
        </p:nvSpPr>
        <p:spPr>
          <a:xfrm>
            <a:off x="6309360" y="2377440"/>
            <a:ext cx="5349240" cy="370332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309360" y="2377440"/>
            <a:ext cx="45720" cy="370332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73952" y="2487168"/>
            <a:ext cx="5074920" cy="3483863"/>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“When there are several DMA controllers, each controller's request signal is ‘wired or’ to one bus allocation request line… the DMA request acknowledge signal is daisy chained in the NORD-100 bus backplane. The daisy chain then establishes a sequential priority scheme between DMA controllers.”</a:t>
            </a:r>
          </a:p>
          <a:p>
            <a:pPr algn="l">
              <a:spcAft>
                <a:spcPts val="800"/>
              </a:spcAft>
            </a:pPr>
            <a:r>
              <a:rPr sz="1000" b="0">
                <a:solidFill>
                  <a:srgbClr val="7A8EA1"/>
                </a:solidFill>
                <a:latin typeface="Consolas"/>
              </a:rPr>
              <a:t>II.4.1.1.2, p. II-4-3</a:t>
            </a:r>
          </a:p>
          <a:p>
            <a:pPr algn="l">
              <a:spcAft>
                <a:spcPts val="200"/>
              </a:spcAft>
            </a:pPr>
            <a:r>
              <a:rPr sz="1150" b="0">
                <a:solidFill>
                  <a:srgbClr val="12222F"/>
                </a:solidFill>
                <a:latin typeface="Calibri"/>
              </a:rPr>
              <a:t>“INGRANT — An interface which issued BREQ prior to the last leading edge of BMEM may use the bus for a single memory read or write cycle. Otherwise, INGRANT is passed onto OUTGRANT… of the next lower priority card position.”</a:t>
            </a:r>
          </a:p>
          <a:p>
            <a:pPr algn="l">
              <a:spcAft>
                <a:spcPts val="800"/>
              </a:spcAft>
            </a:pPr>
            <a:r>
              <a:rPr sz="1000" b="0">
                <a:solidFill>
                  <a:srgbClr val="7A8EA1"/>
                </a:solidFill>
                <a:latin typeface="Consolas"/>
              </a:rPr>
              <a:t>Appendix F.2, p. F-4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PROGRAMMED I/O · SECTION III</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IOX — the CPU reads &amp; writes a device register</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The only instructions for talking to an interface are IOX / IOXT. Present the register address (LSB picks direction), open the IOX window, take or hand over a word.</a:t>
            </a:r>
          </a:p>
        </p:txBody>
      </p:sp>
      <p:sp>
        <p:nvSpPr>
          <p:cNvPr id="5" name="TextBox 4"/>
          <p:cNvSpPr txBox="1"/>
          <p:nvPr/>
        </p:nvSpPr>
        <p:spPr>
          <a:xfrm>
            <a:off x="548640" y="2286000"/>
            <a:ext cx="5486400" cy="274320"/>
          </a:xfrm>
          <a:prstGeom prst="rect">
            <a:avLst/>
          </a:prstGeom>
          <a:noFill/>
        </p:spPr>
        <p:txBody>
          <a:bodyPr wrap="square" anchor="t">
            <a:spAutoFit/>
          </a:bodyPr>
          <a:lstStyle/>
          <a:p>
            <a:pPr algn="l">
              <a:spcAft>
                <a:spcPts val="400"/>
              </a:spcAft>
            </a:pPr>
            <a:r>
              <a:rPr sz="1100" b="1">
                <a:solidFill>
                  <a:srgbClr val="12222F"/>
                </a:solidFill>
                <a:latin typeface="Consolas"/>
              </a:rPr>
              <a:t>IOX WRITE   CPU → reg 1563 ← 000004</a:t>
            </a:r>
          </a:p>
        </p:txBody>
      </p:sp>
      <p:sp>
        <p:nvSpPr>
          <p:cNvPr id="6" name="Rectangle 5"/>
          <p:cNvSpPr/>
          <p:nvPr/>
        </p:nvSpPr>
        <p:spPr>
          <a:xfrm>
            <a:off x="1965960" y="2560320"/>
            <a:ext cx="416051"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2382012" y="2560320"/>
            <a:ext cx="832103" cy="219456"/>
          </a:xfrm>
          <a:prstGeom prst="rect">
            <a:avLst/>
          </a:prstGeom>
          <a:solidFill>
            <a:srgbClr val="00838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BAPR</a:t>
            </a:r>
          </a:p>
        </p:txBody>
      </p:sp>
      <p:sp>
        <p:nvSpPr>
          <p:cNvPr id="8" name="Rectangle 7"/>
          <p:cNvSpPr/>
          <p:nvPr/>
        </p:nvSpPr>
        <p:spPr>
          <a:xfrm>
            <a:off x="3214115" y="2560320"/>
            <a:ext cx="416051"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630168" y="2560320"/>
            <a:ext cx="1248155" cy="219456"/>
          </a:xfrm>
          <a:prstGeom prst="rect">
            <a:avLst/>
          </a:prstGeom>
          <a:solidFill>
            <a:srgbClr val="C1440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BIOXE</a:t>
            </a:r>
          </a:p>
        </p:txBody>
      </p:sp>
      <p:sp>
        <p:nvSpPr>
          <p:cNvPr id="10" name="Rectangle 9"/>
          <p:cNvSpPr/>
          <p:nvPr/>
        </p:nvSpPr>
        <p:spPr>
          <a:xfrm>
            <a:off x="4878323" y="2560320"/>
            <a:ext cx="416051" cy="219456"/>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acc</a:t>
            </a:r>
          </a:p>
        </p:txBody>
      </p:sp>
      <p:sp>
        <p:nvSpPr>
          <p:cNvPr id="11" name="Rectangle 10"/>
          <p:cNvSpPr/>
          <p:nvPr/>
        </p:nvSpPr>
        <p:spPr>
          <a:xfrm>
            <a:off x="5294375" y="2560320"/>
            <a:ext cx="832103"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2798063"/>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BAPR_n</a:t>
            </a:r>
          </a:p>
          <a:p>
            <a:r>
              <a:rPr sz="750">
                <a:solidFill>
                  <a:srgbClr val="7A8EA1"/>
                </a:solidFill>
                <a:latin typeface="Consolas"/>
              </a:rPr>
              <a:t>addr+dir</a:t>
            </a:r>
          </a:p>
        </p:txBody>
      </p:sp>
      <p:sp>
        <p:nvSpPr>
          <p:cNvPr id="13" name="Rectangle 12"/>
          <p:cNvSpPr/>
          <p:nvPr/>
        </p:nvSpPr>
        <p:spPr>
          <a:xfrm>
            <a:off x="1965960" y="28437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2382012" y="2971799"/>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2382012" y="2843783"/>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2798063" y="2971799"/>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214115" y="28437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214115" y="2843783"/>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3630168" y="28437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046220" y="28437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462271" y="28437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878323" y="28437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294375" y="28437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710427" y="28437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8640" y="3035807"/>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BIOXE_n</a:t>
            </a:r>
          </a:p>
          <a:p>
            <a:r>
              <a:rPr sz="750">
                <a:solidFill>
                  <a:srgbClr val="7A8EA1"/>
                </a:solidFill>
                <a:latin typeface="Consolas"/>
              </a:rPr>
              <a:t>window</a:t>
            </a:r>
          </a:p>
        </p:txBody>
      </p:sp>
      <p:sp>
        <p:nvSpPr>
          <p:cNvPr id="26" name="Rectangle 25"/>
          <p:cNvSpPr/>
          <p:nvPr/>
        </p:nvSpPr>
        <p:spPr>
          <a:xfrm>
            <a:off x="1965960"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2382012"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798063"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3214115"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3630168" y="32095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3630168" y="3081527"/>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4046220" y="32095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4462271" y="32095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4878323" y="32095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5294375"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5294375" y="3081527"/>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5710427"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548640" y="3273551"/>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BDRY_n</a:t>
            </a:r>
          </a:p>
          <a:p>
            <a:r>
              <a:rPr sz="750">
                <a:solidFill>
                  <a:srgbClr val="7A8EA1"/>
                </a:solidFill>
                <a:latin typeface="Consolas"/>
              </a:rPr>
              <a:t>accepted</a:t>
            </a:r>
          </a:p>
        </p:txBody>
      </p:sp>
      <p:sp>
        <p:nvSpPr>
          <p:cNvPr id="39" name="Rectangle 38"/>
          <p:cNvSpPr/>
          <p:nvPr/>
        </p:nvSpPr>
        <p:spPr>
          <a:xfrm>
            <a:off x="1965960" y="33192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2382012" y="33192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2798063" y="33192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3214115" y="33192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ectangle 42"/>
          <p:cNvSpPr/>
          <p:nvPr/>
        </p:nvSpPr>
        <p:spPr>
          <a:xfrm>
            <a:off x="3630168" y="3447287"/>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a:off x="3630168" y="3319271"/>
            <a:ext cx="20116" cy="1280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4046220" y="3447287"/>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4462271" y="3447287"/>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a:off x="4878323" y="33192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ectangle 47"/>
          <p:cNvSpPr/>
          <p:nvPr/>
        </p:nvSpPr>
        <p:spPr>
          <a:xfrm>
            <a:off x="4878323" y="3319271"/>
            <a:ext cx="20116" cy="1280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5294375" y="33192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a:off x="5710427" y="33192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548640" y="3511295"/>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BD[23:0]</a:t>
            </a:r>
          </a:p>
          <a:p>
            <a:r>
              <a:rPr sz="750">
                <a:solidFill>
                  <a:srgbClr val="7A8EA1"/>
                </a:solidFill>
                <a:latin typeface="Consolas"/>
              </a:rPr>
              <a:t>master</a:t>
            </a:r>
          </a:p>
        </p:txBody>
      </p:sp>
      <p:sp>
        <p:nvSpPr>
          <p:cNvPr id="52" name="Rectangle 51"/>
          <p:cNvSpPr/>
          <p:nvPr/>
        </p:nvSpPr>
        <p:spPr>
          <a:xfrm>
            <a:off x="1965960" y="3630167"/>
            <a:ext cx="416051"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Rectangle 52"/>
          <p:cNvSpPr/>
          <p:nvPr/>
        </p:nvSpPr>
        <p:spPr>
          <a:xfrm>
            <a:off x="2382012" y="3538727"/>
            <a:ext cx="832103" cy="164592"/>
          </a:xfrm>
          <a:prstGeom prst="rect">
            <a:avLst/>
          </a:prstGeom>
          <a:solidFill>
            <a:srgbClr val="D6E9EC"/>
          </a:solidFill>
          <a:ln w="9525">
            <a:solidFill>
              <a:srgbClr val="00838F"/>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00838F"/>
                </a:solidFill>
                <a:latin typeface="Calibri"/>
              </a:rPr>
              <a:t>1563</a:t>
            </a:r>
          </a:p>
        </p:txBody>
      </p:sp>
      <p:sp>
        <p:nvSpPr>
          <p:cNvPr id="54" name="Rectangle 53"/>
          <p:cNvSpPr/>
          <p:nvPr/>
        </p:nvSpPr>
        <p:spPr>
          <a:xfrm>
            <a:off x="3214115" y="3630167"/>
            <a:ext cx="416051"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Rectangle 54"/>
          <p:cNvSpPr/>
          <p:nvPr/>
        </p:nvSpPr>
        <p:spPr>
          <a:xfrm>
            <a:off x="3630168" y="3538727"/>
            <a:ext cx="1248155" cy="164592"/>
          </a:xfrm>
          <a:prstGeom prst="rect">
            <a:avLst/>
          </a:prstGeom>
          <a:solidFill>
            <a:srgbClr val="F7DFCF"/>
          </a:solidFill>
          <a:ln w="9525">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C1440E"/>
                </a:solidFill>
                <a:latin typeface="Calibri"/>
              </a:rPr>
              <a:t>000004</a:t>
            </a:r>
          </a:p>
        </p:txBody>
      </p:sp>
      <p:sp>
        <p:nvSpPr>
          <p:cNvPr id="56" name="Rectangle 55"/>
          <p:cNvSpPr/>
          <p:nvPr/>
        </p:nvSpPr>
        <p:spPr>
          <a:xfrm>
            <a:off x="4878323" y="3630167"/>
            <a:ext cx="1248155"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548640" y="3749039"/>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iox_wr</a:t>
            </a:r>
          </a:p>
          <a:p>
            <a:r>
              <a:rPr sz="750">
                <a:solidFill>
                  <a:srgbClr val="7A8EA1"/>
                </a:solidFill>
                <a:latin typeface="Consolas"/>
              </a:rPr>
              <a:t>strobe</a:t>
            </a:r>
          </a:p>
        </p:txBody>
      </p:sp>
      <p:sp>
        <p:nvSpPr>
          <p:cNvPr id="58" name="Rectangle 57"/>
          <p:cNvSpPr/>
          <p:nvPr/>
        </p:nvSpPr>
        <p:spPr>
          <a:xfrm>
            <a:off x="1965960" y="392277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Rectangle 58"/>
          <p:cNvSpPr/>
          <p:nvPr/>
        </p:nvSpPr>
        <p:spPr>
          <a:xfrm>
            <a:off x="2382012" y="392277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2798063" y="392277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Rectangle 60"/>
          <p:cNvSpPr/>
          <p:nvPr/>
        </p:nvSpPr>
        <p:spPr>
          <a:xfrm>
            <a:off x="3214115" y="392277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3630168" y="3794759"/>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Rectangle 62"/>
          <p:cNvSpPr/>
          <p:nvPr/>
        </p:nvSpPr>
        <p:spPr>
          <a:xfrm>
            <a:off x="3630168" y="3794759"/>
            <a:ext cx="20116" cy="128015"/>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Rectangle 63"/>
          <p:cNvSpPr/>
          <p:nvPr/>
        </p:nvSpPr>
        <p:spPr>
          <a:xfrm>
            <a:off x="4046220" y="392277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Rectangle 64"/>
          <p:cNvSpPr/>
          <p:nvPr/>
        </p:nvSpPr>
        <p:spPr>
          <a:xfrm>
            <a:off x="4046220" y="3794759"/>
            <a:ext cx="20116" cy="128015"/>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4462271" y="392277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Rectangle 66"/>
          <p:cNvSpPr/>
          <p:nvPr/>
        </p:nvSpPr>
        <p:spPr>
          <a:xfrm>
            <a:off x="4878323" y="392277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Rectangle 67"/>
          <p:cNvSpPr/>
          <p:nvPr/>
        </p:nvSpPr>
        <p:spPr>
          <a:xfrm>
            <a:off x="5294375" y="392277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Rectangle 68"/>
          <p:cNvSpPr/>
          <p:nvPr/>
        </p:nvSpPr>
        <p:spPr>
          <a:xfrm>
            <a:off x="5710427" y="392277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548640" y="4343400"/>
            <a:ext cx="5486400" cy="274320"/>
          </a:xfrm>
          <a:prstGeom prst="rect">
            <a:avLst/>
          </a:prstGeom>
          <a:noFill/>
        </p:spPr>
        <p:txBody>
          <a:bodyPr wrap="square" anchor="t">
            <a:spAutoFit/>
          </a:bodyPr>
          <a:lstStyle/>
          <a:p>
            <a:pPr algn="l">
              <a:spcAft>
                <a:spcPts val="400"/>
              </a:spcAft>
            </a:pPr>
            <a:r>
              <a:rPr sz="1100" b="1">
                <a:solidFill>
                  <a:srgbClr val="12222F"/>
                </a:solidFill>
                <a:latin typeface="Consolas"/>
              </a:rPr>
              <a:t>IOX READ   CPU ← reg 1562 → 004010</a:t>
            </a:r>
          </a:p>
        </p:txBody>
      </p:sp>
      <p:sp>
        <p:nvSpPr>
          <p:cNvPr id="71" name="Rectangle 70"/>
          <p:cNvSpPr/>
          <p:nvPr/>
        </p:nvSpPr>
        <p:spPr>
          <a:xfrm>
            <a:off x="1965960" y="4617720"/>
            <a:ext cx="416051"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Rectangle 71"/>
          <p:cNvSpPr/>
          <p:nvPr/>
        </p:nvSpPr>
        <p:spPr>
          <a:xfrm>
            <a:off x="2382012" y="4617720"/>
            <a:ext cx="832103" cy="219456"/>
          </a:xfrm>
          <a:prstGeom prst="rect">
            <a:avLst/>
          </a:prstGeom>
          <a:solidFill>
            <a:srgbClr val="00838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BAPR</a:t>
            </a:r>
          </a:p>
        </p:txBody>
      </p:sp>
      <p:sp>
        <p:nvSpPr>
          <p:cNvPr id="73" name="Rectangle 72"/>
          <p:cNvSpPr/>
          <p:nvPr/>
        </p:nvSpPr>
        <p:spPr>
          <a:xfrm>
            <a:off x="3214115" y="4617720"/>
            <a:ext cx="416051"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Rectangle 73"/>
          <p:cNvSpPr/>
          <p:nvPr/>
        </p:nvSpPr>
        <p:spPr>
          <a:xfrm>
            <a:off x="3630168" y="4617720"/>
            <a:ext cx="832103" cy="219456"/>
          </a:xfrm>
          <a:prstGeom prst="rect">
            <a:avLst/>
          </a:prstGeom>
          <a:solidFill>
            <a:srgbClr val="1565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BINPUT/ACK</a:t>
            </a:r>
          </a:p>
        </p:txBody>
      </p:sp>
      <p:sp>
        <p:nvSpPr>
          <p:cNvPr id="75" name="Rectangle 74"/>
          <p:cNvSpPr/>
          <p:nvPr/>
        </p:nvSpPr>
        <p:spPr>
          <a:xfrm>
            <a:off x="4462272" y="4617720"/>
            <a:ext cx="416051" cy="219456"/>
          </a:xfrm>
          <a:prstGeom prst="rect">
            <a:avLst/>
          </a:prstGeom>
          <a:solidFill>
            <a:srgbClr val="C1440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data</a:t>
            </a:r>
          </a:p>
        </p:txBody>
      </p:sp>
      <p:sp>
        <p:nvSpPr>
          <p:cNvPr id="76" name="Rectangle 75"/>
          <p:cNvSpPr/>
          <p:nvPr/>
        </p:nvSpPr>
        <p:spPr>
          <a:xfrm>
            <a:off x="4878324" y="4617720"/>
            <a:ext cx="416051" cy="219456"/>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rel</a:t>
            </a:r>
          </a:p>
        </p:txBody>
      </p:sp>
      <p:sp>
        <p:nvSpPr>
          <p:cNvPr id="77" name="Rectangle 76"/>
          <p:cNvSpPr/>
          <p:nvPr/>
        </p:nvSpPr>
        <p:spPr>
          <a:xfrm>
            <a:off x="5294376" y="4617720"/>
            <a:ext cx="832103"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TextBox 77"/>
          <p:cNvSpPr txBox="1"/>
          <p:nvPr/>
        </p:nvSpPr>
        <p:spPr>
          <a:xfrm>
            <a:off x="548640" y="4855464"/>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BAPR_n</a:t>
            </a:r>
          </a:p>
          <a:p>
            <a:r>
              <a:rPr sz="750">
                <a:solidFill>
                  <a:srgbClr val="7A8EA1"/>
                </a:solidFill>
                <a:latin typeface="Consolas"/>
              </a:rPr>
              <a:t>addr+dir</a:t>
            </a:r>
          </a:p>
        </p:txBody>
      </p:sp>
      <p:sp>
        <p:nvSpPr>
          <p:cNvPr id="79" name="Rectangle 78"/>
          <p:cNvSpPr/>
          <p:nvPr/>
        </p:nvSpPr>
        <p:spPr>
          <a:xfrm>
            <a:off x="1965960" y="49011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Rectangle 79"/>
          <p:cNvSpPr/>
          <p:nvPr/>
        </p:nvSpPr>
        <p:spPr>
          <a:xfrm>
            <a:off x="2382012" y="5029199"/>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Rectangle 80"/>
          <p:cNvSpPr/>
          <p:nvPr/>
        </p:nvSpPr>
        <p:spPr>
          <a:xfrm>
            <a:off x="2382012" y="4901183"/>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Rectangle 81"/>
          <p:cNvSpPr/>
          <p:nvPr/>
        </p:nvSpPr>
        <p:spPr>
          <a:xfrm>
            <a:off x="2798063" y="5029199"/>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Rectangle 82"/>
          <p:cNvSpPr/>
          <p:nvPr/>
        </p:nvSpPr>
        <p:spPr>
          <a:xfrm>
            <a:off x="3214115" y="49011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Rectangle 83"/>
          <p:cNvSpPr/>
          <p:nvPr/>
        </p:nvSpPr>
        <p:spPr>
          <a:xfrm>
            <a:off x="3214115" y="4901183"/>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Rectangle 84"/>
          <p:cNvSpPr/>
          <p:nvPr/>
        </p:nvSpPr>
        <p:spPr>
          <a:xfrm>
            <a:off x="3630168" y="49011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Rectangle 85"/>
          <p:cNvSpPr/>
          <p:nvPr/>
        </p:nvSpPr>
        <p:spPr>
          <a:xfrm>
            <a:off x="4046220" y="49011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Rectangle 86"/>
          <p:cNvSpPr/>
          <p:nvPr/>
        </p:nvSpPr>
        <p:spPr>
          <a:xfrm>
            <a:off x="4462271" y="49011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Rectangle 87"/>
          <p:cNvSpPr/>
          <p:nvPr/>
        </p:nvSpPr>
        <p:spPr>
          <a:xfrm>
            <a:off x="4878323" y="49011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Rectangle 88"/>
          <p:cNvSpPr/>
          <p:nvPr/>
        </p:nvSpPr>
        <p:spPr>
          <a:xfrm>
            <a:off x="5294375" y="49011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Rectangle 89"/>
          <p:cNvSpPr/>
          <p:nvPr/>
        </p:nvSpPr>
        <p:spPr>
          <a:xfrm>
            <a:off x="5710427" y="49011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TextBox 90"/>
          <p:cNvSpPr txBox="1"/>
          <p:nvPr/>
        </p:nvSpPr>
        <p:spPr>
          <a:xfrm>
            <a:off x="548640" y="5093207"/>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BIOXE_n</a:t>
            </a:r>
          </a:p>
          <a:p>
            <a:r>
              <a:rPr sz="750">
                <a:solidFill>
                  <a:srgbClr val="7A8EA1"/>
                </a:solidFill>
                <a:latin typeface="Consolas"/>
              </a:rPr>
              <a:t>window</a:t>
            </a:r>
          </a:p>
        </p:txBody>
      </p:sp>
      <p:sp>
        <p:nvSpPr>
          <p:cNvPr id="92" name="Rectangle 91"/>
          <p:cNvSpPr/>
          <p:nvPr/>
        </p:nvSpPr>
        <p:spPr>
          <a:xfrm>
            <a:off x="1965960" y="51389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Rectangle 92"/>
          <p:cNvSpPr/>
          <p:nvPr/>
        </p:nvSpPr>
        <p:spPr>
          <a:xfrm>
            <a:off x="2382012" y="51389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Rectangle 93"/>
          <p:cNvSpPr/>
          <p:nvPr/>
        </p:nvSpPr>
        <p:spPr>
          <a:xfrm>
            <a:off x="2798063" y="51389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Rectangle 94"/>
          <p:cNvSpPr/>
          <p:nvPr/>
        </p:nvSpPr>
        <p:spPr>
          <a:xfrm>
            <a:off x="3214115" y="51389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Rectangle 95"/>
          <p:cNvSpPr/>
          <p:nvPr/>
        </p:nvSpPr>
        <p:spPr>
          <a:xfrm>
            <a:off x="3630168" y="52669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Rectangle 96"/>
          <p:cNvSpPr/>
          <p:nvPr/>
        </p:nvSpPr>
        <p:spPr>
          <a:xfrm>
            <a:off x="3630168" y="5138927"/>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Rectangle 97"/>
          <p:cNvSpPr/>
          <p:nvPr/>
        </p:nvSpPr>
        <p:spPr>
          <a:xfrm>
            <a:off x="4046220" y="52669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Rectangle 98"/>
          <p:cNvSpPr/>
          <p:nvPr/>
        </p:nvSpPr>
        <p:spPr>
          <a:xfrm>
            <a:off x="4462271" y="52669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0" name="Rectangle 99"/>
          <p:cNvSpPr/>
          <p:nvPr/>
        </p:nvSpPr>
        <p:spPr>
          <a:xfrm>
            <a:off x="4878323" y="52669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Rectangle 100"/>
          <p:cNvSpPr/>
          <p:nvPr/>
        </p:nvSpPr>
        <p:spPr>
          <a:xfrm>
            <a:off x="5294375" y="51389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Rectangle 101"/>
          <p:cNvSpPr/>
          <p:nvPr/>
        </p:nvSpPr>
        <p:spPr>
          <a:xfrm>
            <a:off x="5294375" y="5138927"/>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 name="Rectangle 102"/>
          <p:cNvSpPr/>
          <p:nvPr/>
        </p:nvSpPr>
        <p:spPr>
          <a:xfrm>
            <a:off x="5710427" y="51389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TextBox 103"/>
          <p:cNvSpPr txBox="1"/>
          <p:nvPr/>
        </p:nvSpPr>
        <p:spPr>
          <a:xfrm>
            <a:off x="548640" y="5330951"/>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BINPUT_n</a:t>
            </a:r>
          </a:p>
          <a:p>
            <a:r>
              <a:rPr sz="750">
                <a:solidFill>
                  <a:srgbClr val="7A8EA1"/>
                </a:solidFill>
                <a:latin typeface="Consolas"/>
              </a:rPr>
              <a:t>have data</a:t>
            </a:r>
          </a:p>
        </p:txBody>
      </p:sp>
      <p:sp>
        <p:nvSpPr>
          <p:cNvPr id="105" name="Rectangle 104"/>
          <p:cNvSpPr/>
          <p:nvPr/>
        </p:nvSpPr>
        <p:spPr>
          <a:xfrm>
            <a:off x="1965960" y="53766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6" name="Rectangle 105"/>
          <p:cNvSpPr/>
          <p:nvPr/>
        </p:nvSpPr>
        <p:spPr>
          <a:xfrm>
            <a:off x="2382012" y="53766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Rectangle 106"/>
          <p:cNvSpPr/>
          <p:nvPr/>
        </p:nvSpPr>
        <p:spPr>
          <a:xfrm>
            <a:off x="2798063" y="53766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8" name="Rectangle 107"/>
          <p:cNvSpPr/>
          <p:nvPr/>
        </p:nvSpPr>
        <p:spPr>
          <a:xfrm>
            <a:off x="3214115" y="53766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Rectangle 108"/>
          <p:cNvSpPr/>
          <p:nvPr/>
        </p:nvSpPr>
        <p:spPr>
          <a:xfrm>
            <a:off x="3630168" y="5504687"/>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Rectangle 109"/>
          <p:cNvSpPr/>
          <p:nvPr/>
        </p:nvSpPr>
        <p:spPr>
          <a:xfrm>
            <a:off x="3630168" y="5376671"/>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1" name="Rectangle 110"/>
          <p:cNvSpPr/>
          <p:nvPr/>
        </p:nvSpPr>
        <p:spPr>
          <a:xfrm>
            <a:off x="4046220" y="5504687"/>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Rectangle 111"/>
          <p:cNvSpPr/>
          <p:nvPr/>
        </p:nvSpPr>
        <p:spPr>
          <a:xfrm>
            <a:off x="4462271" y="5504687"/>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Rectangle 112"/>
          <p:cNvSpPr/>
          <p:nvPr/>
        </p:nvSpPr>
        <p:spPr>
          <a:xfrm>
            <a:off x="4878323" y="53766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4" name="Rectangle 113"/>
          <p:cNvSpPr/>
          <p:nvPr/>
        </p:nvSpPr>
        <p:spPr>
          <a:xfrm>
            <a:off x="4878323" y="5376671"/>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5" name="Rectangle 114"/>
          <p:cNvSpPr/>
          <p:nvPr/>
        </p:nvSpPr>
        <p:spPr>
          <a:xfrm>
            <a:off x="5294375" y="53766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Rectangle 115"/>
          <p:cNvSpPr/>
          <p:nvPr/>
        </p:nvSpPr>
        <p:spPr>
          <a:xfrm>
            <a:off x="5710427" y="537667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7" name="TextBox 116"/>
          <p:cNvSpPr txBox="1"/>
          <p:nvPr/>
        </p:nvSpPr>
        <p:spPr>
          <a:xfrm>
            <a:off x="548640" y="5568695"/>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BINACK_n</a:t>
            </a:r>
          </a:p>
          <a:p>
            <a:r>
              <a:rPr sz="750">
                <a:solidFill>
                  <a:srgbClr val="7A8EA1"/>
                </a:solidFill>
                <a:latin typeface="Consolas"/>
              </a:rPr>
              <a:t>CPU ready</a:t>
            </a:r>
          </a:p>
        </p:txBody>
      </p:sp>
      <p:sp>
        <p:nvSpPr>
          <p:cNvPr id="118" name="Rectangle 117"/>
          <p:cNvSpPr/>
          <p:nvPr/>
        </p:nvSpPr>
        <p:spPr>
          <a:xfrm>
            <a:off x="1965960" y="5614415"/>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9" name="Rectangle 118"/>
          <p:cNvSpPr/>
          <p:nvPr/>
        </p:nvSpPr>
        <p:spPr>
          <a:xfrm>
            <a:off x="2382012" y="5614415"/>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0" name="Rectangle 119"/>
          <p:cNvSpPr/>
          <p:nvPr/>
        </p:nvSpPr>
        <p:spPr>
          <a:xfrm>
            <a:off x="2798063" y="5614415"/>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1" name="Rectangle 120"/>
          <p:cNvSpPr/>
          <p:nvPr/>
        </p:nvSpPr>
        <p:spPr>
          <a:xfrm>
            <a:off x="3214115" y="5614415"/>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 name="Rectangle 121"/>
          <p:cNvSpPr/>
          <p:nvPr/>
        </p:nvSpPr>
        <p:spPr>
          <a:xfrm>
            <a:off x="3630168" y="5614415"/>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3" name="Rectangle 122"/>
          <p:cNvSpPr/>
          <p:nvPr/>
        </p:nvSpPr>
        <p:spPr>
          <a:xfrm>
            <a:off x="4046220" y="574243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4" name="Rectangle 123"/>
          <p:cNvSpPr/>
          <p:nvPr/>
        </p:nvSpPr>
        <p:spPr>
          <a:xfrm>
            <a:off x="4046220" y="5614415"/>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5" name="Rectangle 124"/>
          <p:cNvSpPr/>
          <p:nvPr/>
        </p:nvSpPr>
        <p:spPr>
          <a:xfrm>
            <a:off x="4462271" y="5614415"/>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6" name="Rectangle 125"/>
          <p:cNvSpPr/>
          <p:nvPr/>
        </p:nvSpPr>
        <p:spPr>
          <a:xfrm>
            <a:off x="4462271" y="5614415"/>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7" name="Rectangle 126"/>
          <p:cNvSpPr/>
          <p:nvPr/>
        </p:nvSpPr>
        <p:spPr>
          <a:xfrm>
            <a:off x="4878323" y="5614415"/>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8" name="Rectangle 127"/>
          <p:cNvSpPr/>
          <p:nvPr/>
        </p:nvSpPr>
        <p:spPr>
          <a:xfrm>
            <a:off x="5294375" y="5614415"/>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9" name="Rectangle 128"/>
          <p:cNvSpPr/>
          <p:nvPr/>
        </p:nvSpPr>
        <p:spPr>
          <a:xfrm>
            <a:off x="5710427" y="5614415"/>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0" name="TextBox 129"/>
          <p:cNvSpPr txBox="1"/>
          <p:nvPr/>
        </p:nvSpPr>
        <p:spPr>
          <a:xfrm>
            <a:off x="548640" y="5806439"/>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BDRY_n</a:t>
            </a:r>
          </a:p>
          <a:p>
            <a:r>
              <a:rPr sz="750">
                <a:solidFill>
                  <a:srgbClr val="7A8EA1"/>
                </a:solidFill>
                <a:latin typeface="Consolas"/>
              </a:rPr>
              <a:t>ready</a:t>
            </a:r>
          </a:p>
        </p:txBody>
      </p:sp>
      <p:sp>
        <p:nvSpPr>
          <p:cNvPr id="131" name="Rectangle 130"/>
          <p:cNvSpPr/>
          <p:nvPr/>
        </p:nvSpPr>
        <p:spPr>
          <a:xfrm>
            <a:off x="1965960" y="58521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2" name="Rectangle 131"/>
          <p:cNvSpPr/>
          <p:nvPr/>
        </p:nvSpPr>
        <p:spPr>
          <a:xfrm>
            <a:off x="2382012" y="58521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 name="Rectangle 132"/>
          <p:cNvSpPr/>
          <p:nvPr/>
        </p:nvSpPr>
        <p:spPr>
          <a:xfrm>
            <a:off x="2798063" y="58521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4" name="Rectangle 133"/>
          <p:cNvSpPr/>
          <p:nvPr/>
        </p:nvSpPr>
        <p:spPr>
          <a:xfrm>
            <a:off x="3214115" y="58521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5" name="Rectangle 134"/>
          <p:cNvSpPr/>
          <p:nvPr/>
        </p:nvSpPr>
        <p:spPr>
          <a:xfrm>
            <a:off x="3630168" y="58521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Rectangle 135"/>
          <p:cNvSpPr/>
          <p:nvPr/>
        </p:nvSpPr>
        <p:spPr>
          <a:xfrm>
            <a:off x="4046220" y="58521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7" name="Rectangle 136"/>
          <p:cNvSpPr/>
          <p:nvPr/>
        </p:nvSpPr>
        <p:spPr>
          <a:xfrm>
            <a:off x="4462271" y="598017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8" name="Rectangle 137"/>
          <p:cNvSpPr/>
          <p:nvPr/>
        </p:nvSpPr>
        <p:spPr>
          <a:xfrm>
            <a:off x="4462271" y="5852159"/>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9" name="Rectangle 138"/>
          <p:cNvSpPr/>
          <p:nvPr/>
        </p:nvSpPr>
        <p:spPr>
          <a:xfrm>
            <a:off x="4878323" y="58521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0" name="Rectangle 139"/>
          <p:cNvSpPr/>
          <p:nvPr/>
        </p:nvSpPr>
        <p:spPr>
          <a:xfrm>
            <a:off x="4878323" y="5852159"/>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1" name="Rectangle 140"/>
          <p:cNvSpPr/>
          <p:nvPr/>
        </p:nvSpPr>
        <p:spPr>
          <a:xfrm>
            <a:off x="5294375" y="58521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2" name="Rectangle 141"/>
          <p:cNvSpPr/>
          <p:nvPr/>
        </p:nvSpPr>
        <p:spPr>
          <a:xfrm>
            <a:off x="5710427" y="58521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 name="TextBox 142"/>
          <p:cNvSpPr txBox="1"/>
          <p:nvPr/>
        </p:nvSpPr>
        <p:spPr>
          <a:xfrm>
            <a:off x="548640" y="6044183"/>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BD[23:0]</a:t>
            </a:r>
          </a:p>
          <a:p>
            <a:r>
              <a:rPr sz="750">
                <a:solidFill>
                  <a:srgbClr val="7A8EA1"/>
                </a:solidFill>
                <a:latin typeface="Consolas"/>
              </a:rPr>
              <a:t>device</a:t>
            </a:r>
          </a:p>
        </p:txBody>
      </p:sp>
      <p:sp>
        <p:nvSpPr>
          <p:cNvPr id="144" name="Rectangle 143"/>
          <p:cNvSpPr/>
          <p:nvPr/>
        </p:nvSpPr>
        <p:spPr>
          <a:xfrm>
            <a:off x="1965960" y="6163055"/>
            <a:ext cx="416051"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5" name="Rectangle 144"/>
          <p:cNvSpPr/>
          <p:nvPr/>
        </p:nvSpPr>
        <p:spPr>
          <a:xfrm>
            <a:off x="2382012" y="6071615"/>
            <a:ext cx="832103" cy="164592"/>
          </a:xfrm>
          <a:prstGeom prst="rect">
            <a:avLst/>
          </a:prstGeom>
          <a:solidFill>
            <a:srgbClr val="D6E9EC"/>
          </a:solidFill>
          <a:ln w="9525">
            <a:solidFill>
              <a:srgbClr val="00838F"/>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00838F"/>
                </a:solidFill>
                <a:latin typeface="Calibri"/>
              </a:rPr>
              <a:t>1562</a:t>
            </a:r>
          </a:p>
        </p:txBody>
      </p:sp>
      <p:sp>
        <p:nvSpPr>
          <p:cNvPr id="146" name="Rectangle 145"/>
          <p:cNvSpPr/>
          <p:nvPr/>
        </p:nvSpPr>
        <p:spPr>
          <a:xfrm>
            <a:off x="3214115" y="6163055"/>
            <a:ext cx="1248155"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7" name="Rectangle 146"/>
          <p:cNvSpPr/>
          <p:nvPr/>
        </p:nvSpPr>
        <p:spPr>
          <a:xfrm>
            <a:off x="4462271" y="6071615"/>
            <a:ext cx="416051" cy="164592"/>
          </a:xfrm>
          <a:prstGeom prst="rect">
            <a:avLst/>
          </a:prstGeom>
          <a:solidFill>
            <a:srgbClr val="F7DFCF"/>
          </a:solidFill>
          <a:ln w="9525">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C1440E"/>
                </a:solidFill>
                <a:latin typeface="Calibri"/>
              </a:rPr>
              <a:t>004010</a:t>
            </a:r>
          </a:p>
        </p:txBody>
      </p:sp>
      <p:sp>
        <p:nvSpPr>
          <p:cNvPr id="148" name="Rectangle 147"/>
          <p:cNvSpPr/>
          <p:nvPr/>
        </p:nvSpPr>
        <p:spPr>
          <a:xfrm>
            <a:off x="4878323" y="6163055"/>
            <a:ext cx="1248155"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9" name="TextBox 148"/>
          <p:cNvSpPr txBox="1"/>
          <p:nvPr/>
        </p:nvSpPr>
        <p:spPr>
          <a:xfrm>
            <a:off x="548640" y="6281927"/>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iox_rd</a:t>
            </a:r>
          </a:p>
          <a:p>
            <a:r>
              <a:rPr sz="750">
                <a:solidFill>
                  <a:srgbClr val="7A8EA1"/>
                </a:solidFill>
                <a:latin typeface="Consolas"/>
              </a:rPr>
              <a:t>strobe</a:t>
            </a:r>
          </a:p>
        </p:txBody>
      </p:sp>
      <p:sp>
        <p:nvSpPr>
          <p:cNvPr id="150" name="Rectangle 149"/>
          <p:cNvSpPr/>
          <p:nvPr/>
        </p:nvSpPr>
        <p:spPr>
          <a:xfrm>
            <a:off x="1965960" y="6455663"/>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1" name="Rectangle 150"/>
          <p:cNvSpPr/>
          <p:nvPr/>
        </p:nvSpPr>
        <p:spPr>
          <a:xfrm>
            <a:off x="2382012" y="6455663"/>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2" name="Rectangle 151"/>
          <p:cNvSpPr/>
          <p:nvPr/>
        </p:nvSpPr>
        <p:spPr>
          <a:xfrm>
            <a:off x="2798063" y="6455663"/>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 name="Rectangle 152"/>
          <p:cNvSpPr/>
          <p:nvPr/>
        </p:nvSpPr>
        <p:spPr>
          <a:xfrm>
            <a:off x="3214115" y="6455663"/>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4" name="Rectangle 153"/>
          <p:cNvSpPr/>
          <p:nvPr/>
        </p:nvSpPr>
        <p:spPr>
          <a:xfrm>
            <a:off x="3630168" y="6455663"/>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5" name="Rectangle 154"/>
          <p:cNvSpPr/>
          <p:nvPr/>
        </p:nvSpPr>
        <p:spPr>
          <a:xfrm>
            <a:off x="4046220" y="6327647"/>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6" name="Rectangle 155"/>
          <p:cNvSpPr/>
          <p:nvPr/>
        </p:nvSpPr>
        <p:spPr>
          <a:xfrm>
            <a:off x="4046220" y="6327647"/>
            <a:ext cx="20116" cy="128015"/>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7" name="Rectangle 156"/>
          <p:cNvSpPr/>
          <p:nvPr/>
        </p:nvSpPr>
        <p:spPr>
          <a:xfrm>
            <a:off x="4462271" y="6455663"/>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8" name="Rectangle 157"/>
          <p:cNvSpPr/>
          <p:nvPr/>
        </p:nvSpPr>
        <p:spPr>
          <a:xfrm>
            <a:off x="4462271" y="6327647"/>
            <a:ext cx="20116" cy="128015"/>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9" name="Rectangle 158"/>
          <p:cNvSpPr/>
          <p:nvPr/>
        </p:nvSpPr>
        <p:spPr>
          <a:xfrm>
            <a:off x="4878323" y="6455663"/>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0" name="Rectangle 159"/>
          <p:cNvSpPr/>
          <p:nvPr/>
        </p:nvSpPr>
        <p:spPr>
          <a:xfrm>
            <a:off x="5294375" y="6455663"/>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1" name="Rectangle 160"/>
          <p:cNvSpPr/>
          <p:nvPr/>
        </p:nvSpPr>
        <p:spPr>
          <a:xfrm>
            <a:off x="5710427" y="6455663"/>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2" name="Rectangle 161"/>
          <p:cNvSpPr/>
          <p:nvPr/>
        </p:nvSpPr>
        <p:spPr>
          <a:xfrm>
            <a:off x="6309360" y="2286000"/>
            <a:ext cx="5349240" cy="411480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 name="Rectangle 162"/>
          <p:cNvSpPr/>
          <p:nvPr/>
        </p:nvSpPr>
        <p:spPr>
          <a:xfrm>
            <a:off x="6309360" y="2286000"/>
            <a:ext cx="45720" cy="411480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4" name="TextBox 163"/>
          <p:cNvSpPr txBox="1"/>
          <p:nvPr/>
        </p:nvSpPr>
        <p:spPr>
          <a:xfrm>
            <a:off x="6473952" y="2395728"/>
            <a:ext cx="5074920" cy="389534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“In the address cycle, all I/O interfaces, simultaneously, are presented the device register address. Based on this address, one I/O device register is selected to communicate with the CPU during the data cycle.”</a:t>
            </a:r>
          </a:p>
          <a:p>
            <a:pPr algn="l">
              <a:spcAft>
                <a:spcPts val="800"/>
              </a:spcAft>
            </a:pPr>
            <a:r>
              <a:rPr sz="1000" b="0">
                <a:solidFill>
                  <a:srgbClr val="7A8EA1"/>
                </a:solidFill>
                <a:latin typeface="Consolas"/>
              </a:rPr>
              <a:t>III.2.4, p. III-2-7</a:t>
            </a:r>
          </a:p>
          <a:p>
            <a:pPr algn="l">
              <a:spcAft>
                <a:spcPts val="200"/>
              </a:spcAft>
            </a:pPr>
            <a:r>
              <a:rPr sz="1150" b="0">
                <a:solidFill>
                  <a:srgbClr val="12222F"/>
                </a:solidFill>
                <a:latin typeface="Calibri"/>
              </a:rPr>
              <a:t>Write: “when the data (the A register) is valid on the BD lines, the handshake logic activates BIOXE₀… The interface that finds equal address strobes the content of the BD lines into the specified device register… then activates BDRY₀ to signify ‘data accepted’.”</a:t>
            </a:r>
          </a:p>
          <a:p>
            <a:pPr algn="l">
              <a:spcAft>
                <a:spcPts val="800"/>
              </a:spcAft>
            </a:pPr>
            <a:r>
              <a:rPr sz="1000" b="0">
                <a:solidFill>
                  <a:srgbClr val="7A8EA1"/>
                </a:solidFill>
                <a:latin typeface="Consolas"/>
              </a:rPr>
              <a:t>III.2.4 Case 1, p. III-2-8</a:t>
            </a:r>
          </a:p>
          <a:p>
            <a:pPr algn="l">
              <a:spcAft>
                <a:spcPts val="200"/>
              </a:spcAft>
            </a:pPr>
            <a:r>
              <a:rPr sz="1150" b="0">
                <a:solidFill>
                  <a:srgbClr val="12222F"/>
                </a:solidFill>
                <a:latin typeface="Calibri"/>
              </a:rPr>
              <a:t>Read: “the interface activates BINPUT₀… BINACK means that the BD lines are free to accept data… the interface enables the accessed input register onto the BD lines… generates the BDRY₀ signal.”</a:t>
            </a:r>
          </a:p>
          <a:p>
            <a:pPr algn="l">
              <a:spcAft>
                <a:spcPts val="800"/>
              </a:spcAft>
            </a:pPr>
            <a:r>
              <a:rPr sz="1000" b="0">
                <a:solidFill>
                  <a:srgbClr val="7A8EA1"/>
                </a:solidFill>
                <a:latin typeface="Consolas"/>
              </a:rPr>
              <a:t>III.2.4 Case 2, p. III-2-9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INTERRUPT SYSTEM · SECTION I.4</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Interrupts: 16 levels, four on the bus</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16 program levels; the highest active one runs. Levels 10–13 are hardware interrupt lines in the bus, each shared by a class of device. Level 14 is internal traps.</a:t>
            </a:r>
          </a:p>
        </p:txBody>
      </p:sp>
      <p:graphicFrame>
        <p:nvGraphicFramePr>
          <p:cNvPr id="5" name="Table 4"/>
          <p:cNvGraphicFramePr>
            <a:graphicFrameLocks noGrp="1"/>
          </p:cNvGraphicFramePr>
          <p:nvPr/>
        </p:nvGraphicFramePr>
        <p:xfrm>
          <a:off x="548640" y="2468880"/>
          <a:ext cx="5486400" cy="2560320"/>
        </p:xfrm>
        <a:graphic>
          <a:graphicData uri="http://schemas.openxmlformats.org/drawingml/2006/table">
            <a:tbl>
              <a:tblPr firstRow="1" bandRow="1">
                <a:tableStyleId>{5C22544A-7EE6-4342-B048-85BDC9FD1C3A}</a:tableStyleId>
              </a:tblPr>
              <a:tblGrid>
                <a:gridCol w="731520"/>
                <a:gridCol w="1188720"/>
                <a:gridCol w="3566160"/>
              </a:tblGrid>
              <a:tr h="365760">
                <a:tc>
                  <a:txBody>
                    <a:bodyPr/>
                    <a:lstStyle/>
                    <a:p>
                      <a:r>
                        <a:rPr sz="1100" b="1">
                          <a:solidFill>
                            <a:srgbClr val="4D6274"/>
                          </a:solidFill>
                          <a:latin typeface="Consolas"/>
                        </a:rPr>
                        <a:t>Level</a:t>
                      </a:r>
                    </a:p>
                  </a:txBody>
                  <a:tcPr>
                    <a:solidFill>
                      <a:srgbClr val="F4F8FC"/>
                    </a:solidFill>
                  </a:tcPr>
                </a:tc>
                <a:tc>
                  <a:txBody>
                    <a:bodyPr/>
                    <a:lstStyle/>
                    <a:p>
                      <a:r>
                        <a:rPr sz="1100" b="1">
                          <a:solidFill>
                            <a:srgbClr val="4D6274"/>
                          </a:solidFill>
                          <a:latin typeface="Consolas"/>
                        </a:rPr>
                        <a:t>Line</a:t>
                      </a:r>
                    </a:p>
                  </a:txBody>
                  <a:tcPr>
                    <a:solidFill>
                      <a:srgbClr val="F4F8FC"/>
                    </a:solidFill>
                  </a:tcPr>
                </a:tc>
                <a:tc>
                  <a:txBody>
                    <a:bodyPr/>
                    <a:lstStyle/>
                    <a:p>
                      <a:r>
                        <a:rPr sz="1100" b="1">
                          <a:solidFill>
                            <a:srgbClr val="4D6274"/>
                          </a:solidFill>
                          <a:latin typeface="Consolas"/>
                        </a:rPr>
                        <a:t>Used by</a:t>
                      </a:r>
                    </a:p>
                  </a:txBody>
                  <a:tcPr>
                    <a:solidFill>
                      <a:srgbClr val="F4F8FC"/>
                    </a:solidFill>
                  </a:tcPr>
                </a:tc>
              </a:tr>
              <a:tr h="365760">
                <a:tc>
                  <a:txBody>
                    <a:bodyPr/>
                    <a:lstStyle/>
                    <a:p>
                      <a:r>
                        <a:rPr sz="1150" b="1">
                          <a:solidFill>
                            <a:srgbClr val="0E7C8B"/>
                          </a:solidFill>
                          <a:latin typeface="Consolas"/>
                        </a:rPr>
                        <a:t>13</a:t>
                      </a:r>
                    </a:p>
                  </a:txBody>
                  <a:tcPr>
                    <a:solidFill>
                      <a:srgbClr val="FFFFFF"/>
                    </a:solidFill>
                  </a:tcPr>
                </a:tc>
                <a:tc>
                  <a:txBody>
                    <a:bodyPr/>
                    <a:lstStyle/>
                    <a:p>
                      <a:r>
                        <a:rPr sz="1150" b="0">
                          <a:solidFill>
                            <a:srgbClr val="12222F"/>
                          </a:solidFill>
                          <a:latin typeface="Calibri"/>
                        </a:rPr>
                        <a:t>BINT13</a:t>
                      </a:r>
                    </a:p>
                  </a:txBody>
                  <a:tcPr>
                    <a:solidFill>
                      <a:srgbClr val="FFFFFF"/>
                    </a:solidFill>
                  </a:tcPr>
                </a:tc>
                <a:tc>
                  <a:txBody>
                    <a:bodyPr/>
                    <a:lstStyle/>
                    <a:p>
                      <a:r>
                        <a:rPr sz="1150" b="0">
                          <a:solidFill>
                            <a:srgbClr val="12222F"/>
                          </a:solidFill>
                          <a:latin typeface="Calibri"/>
                        </a:rPr>
                        <a:t>Real-time clock(s), special-attention devices</a:t>
                      </a:r>
                    </a:p>
                  </a:txBody>
                  <a:tcPr>
                    <a:solidFill>
                      <a:srgbClr val="FFFFFF"/>
                    </a:solidFill>
                  </a:tcPr>
                </a:tc>
              </a:tr>
              <a:tr h="365760">
                <a:tc>
                  <a:txBody>
                    <a:bodyPr/>
                    <a:lstStyle/>
                    <a:p>
                      <a:r>
                        <a:rPr sz="1150" b="1">
                          <a:solidFill>
                            <a:srgbClr val="0E7C8B"/>
                          </a:solidFill>
                          <a:latin typeface="Consolas"/>
                        </a:rPr>
                        <a:t>12</a:t>
                      </a:r>
                    </a:p>
                  </a:txBody>
                  <a:tcPr>
                    <a:solidFill>
                      <a:srgbClr val="FFFFFF"/>
                    </a:solidFill>
                  </a:tcPr>
                </a:tc>
                <a:tc>
                  <a:txBody>
                    <a:bodyPr/>
                    <a:lstStyle/>
                    <a:p>
                      <a:r>
                        <a:rPr sz="1150" b="0">
                          <a:solidFill>
                            <a:srgbClr val="12222F"/>
                          </a:solidFill>
                          <a:latin typeface="Calibri"/>
                        </a:rPr>
                        <a:t>BINT12</a:t>
                      </a:r>
                    </a:p>
                  </a:txBody>
                  <a:tcPr>
                    <a:solidFill>
                      <a:srgbClr val="FFFFFF"/>
                    </a:solidFill>
                  </a:tcPr>
                </a:tc>
                <a:tc>
                  <a:txBody>
                    <a:bodyPr/>
                    <a:lstStyle/>
                    <a:p>
                      <a:r>
                        <a:rPr sz="1150" b="0">
                          <a:solidFill>
                            <a:srgbClr val="12222F"/>
                          </a:solidFill>
                          <a:latin typeface="Calibri"/>
                        </a:rPr>
                        <a:t>Input channel of all PIO interfaces</a:t>
                      </a:r>
                    </a:p>
                  </a:txBody>
                  <a:tcPr>
                    <a:solidFill>
                      <a:srgbClr val="FFFFFF"/>
                    </a:solidFill>
                  </a:tcPr>
                </a:tc>
              </a:tr>
              <a:tr h="365760">
                <a:tc>
                  <a:txBody>
                    <a:bodyPr/>
                    <a:lstStyle/>
                    <a:p>
                      <a:r>
                        <a:rPr sz="1150" b="1">
                          <a:solidFill>
                            <a:srgbClr val="0E7C8B"/>
                          </a:solidFill>
                          <a:latin typeface="Consolas"/>
                        </a:rPr>
                        <a:t>11</a:t>
                      </a:r>
                    </a:p>
                  </a:txBody>
                  <a:tcPr>
                    <a:solidFill>
                      <a:srgbClr val="FFFFFF"/>
                    </a:solidFill>
                  </a:tcPr>
                </a:tc>
                <a:tc>
                  <a:txBody>
                    <a:bodyPr/>
                    <a:lstStyle/>
                    <a:p>
                      <a:r>
                        <a:rPr sz="1150" b="0">
                          <a:solidFill>
                            <a:srgbClr val="12222F"/>
                          </a:solidFill>
                          <a:latin typeface="Calibri"/>
                        </a:rPr>
                        <a:t>BINT11</a:t>
                      </a:r>
                    </a:p>
                  </a:txBody>
                  <a:tcPr>
                    <a:solidFill>
                      <a:srgbClr val="FFFFFF"/>
                    </a:solidFill>
                  </a:tcPr>
                </a:tc>
                <a:tc>
                  <a:txBody>
                    <a:bodyPr/>
                    <a:lstStyle/>
                    <a:p>
                      <a:r>
                        <a:rPr sz="1150" b="0">
                          <a:solidFill>
                            <a:srgbClr val="12222F"/>
                          </a:solidFill>
                          <a:latin typeface="Calibri"/>
                        </a:rPr>
                        <a:t>All DMA controllers (mass storage)</a:t>
                      </a:r>
                    </a:p>
                  </a:txBody>
                  <a:tcPr>
                    <a:solidFill>
                      <a:srgbClr val="FFFFFF"/>
                    </a:solidFill>
                  </a:tcPr>
                </a:tc>
              </a:tr>
              <a:tr h="365760">
                <a:tc>
                  <a:txBody>
                    <a:bodyPr/>
                    <a:lstStyle/>
                    <a:p>
                      <a:r>
                        <a:rPr sz="1150" b="1">
                          <a:solidFill>
                            <a:srgbClr val="0E7C8B"/>
                          </a:solidFill>
                          <a:latin typeface="Consolas"/>
                        </a:rPr>
                        <a:t>10</a:t>
                      </a:r>
                    </a:p>
                  </a:txBody>
                  <a:tcPr>
                    <a:solidFill>
                      <a:srgbClr val="FFFFFF"/>
                    </a:solidFill>
                  </a:tcPr>
                </a:tc>
                <a:tc>
                  <a:txBody>
                    <a:bodyPr/>
                    <a:lstStyle/>
                    <a:p>
                      <a:r>
                        <a:rPr sz="1150" b="0">
                          <a:solidFill>
                            <a:srgbClr val="12222F"/>
                          </a:solidFill>
                          <a:latin typeface="Calibri"/>
                        </a:rPr>
                        <a:t>BINT10</a:t>
                      </a:r>
                    </a:p>
                  </a:txBody>
                  <a:tcPr>
                    <a:solidFill>
                      <a:srgbClr val="FFFFFF"/>
                    </a:solidFill>
                  </a:tcPr>
                </a:tc>
                <a:tc>
                  <a:txBody>
                    <a:bodyPr/>
                    <a:lstStyle/>
                    <a:p>
                      <a:r>
                        <a:rPr sz="1150" b="0">
                          <a:solidFill>
                            <a:srgbClr val="12222F"/>
                          </a:solidFill>
                          <a:latin typeface="Calibri"/>
                        </a:rPr>
                        <a:t>Output channel of all PIO (lowest priority)</a:t>
                      </a:r>
                    </a:p>
                  </a:txBody>
                  <a:tcPr>
                    <a:solidFill>
                      <a:srgbClr val="FFFFFF"/>
                    </a:solidFill>
                  </a:tcPr>
                </a:tc>
              </a:tr>
              <a:tr h="365760">
                <a:tc>
                  <a:txBody>
                    <a:bodyPr/>
                    <a:lstStyle/>
                    <a:p>
                      <a:r>
                        <a:rPr sz="1150" b="1">
                          <a:solidFill>
                            <a:srgbClr val="0E7C8B"/>
                          </a:solidFill>
                          <a:latin typeface="Consolas"/>
                        </a:rPr>
                        <a:t>14</a:t>
                      </a:r>
                    </a:p>
                  </a:txBody>
                  <a:tcPr>
                    <a:solidFill>
                      <a:srgbClr val="FFFFFF"/>
                    </a:solidFill>
                  </a:tcPr>
                </a:tc>
                <a:tc>
                  <a:txBody>
                    <a:bodyPr/>
                    <a:lstStyle/>
                    <a:p>
                      <a:r>
                        <a:rPr sz="1150" b="0">
                          <a:solidFill>
                            <a:srgbClr val="12222F"/>
                          </a:solidFill>
                          <a:latin typeface="Calibri"/>
                        </a:rPr>
                        <a:t>—</a:t>
                      </a:r>
                    </a:p>
                  </a:txBody>
                  <a:tcPr>
                    <a:solidFill>
                      <a:srgbClr val="FFFFFF"/>
                    </a:solidFill>
                  </a:tcPr>
                </a:tc>
                <a:tc>
                  <a:txBody>
                    <a:bodyPr/>
                    <a:lstStyle/>
                    <a:p>
                      <a:r>
                        <a:rPr sz="1150" b="0">
                          <a:solidFill>
                            <a:srgbClr val="12222F"/>
                          </a:solidFill>
                          <a:latin typeface="Calibri"/>
                        </a:rPr>
                        <a:t>Internal CPU traps (MOR, IOX err, parity, power)</a:t>
                      </a:r>
                    </a:p>
                  </a:txBody>
                  <a:tcPr>
                    <a:solidFill>
                      <a:srgbClr val="FFFFFF"/>
                    </a:solidFill>
                  </a:tcPr>
                </a:tc>
              </a:tr>
              <a:tr h="365760">
                <a:tc>
                  <a:txBody>
                    <a:bodyPr/>
                    <a:lstStyle/>
                    <a:p>
                      <a:r>
                        <a:rPr sz="1150" b="1">
                          <a:solidFill>
                            <a:srgbClr val="0E7C8B"/>
                          </a:solidFill>
                          <a:latin typeface="Consolas"/>
                        </a:rPr>
                        <a:t>15</a:t>
                      </a:r>
                    </a:p>
                  </a:txBody>
                  <a:tcPr>
                    <a:solidFill>
                      <a:srgbClr val="FFFFFF"/>
                    </a:solidFill>
                  </a:tcPr>
                </a:tc>
                <a:tc>
                  <a:txBody>
                    <a:bodyPr/>
                    <a:lstStyle/>
                    <a:p>
                      <a:r>
                        <a:rPr sz="1150" b="0">
                          <a:solidFill>
                            <a:srgbClr val="12222F"/>
                          </a:solidFill>
                          <a:latin typeface="Calibri"/>
                        </a:rPr>
                        <a:t>BINT15</a:t>
                      </a:r>
                    </a:p>
                  </a:txBody>
                  <a:tcPr>
                    <a:solidFill>
                      <a:srgbClr val="FFFFFF"/>
                    </a:solidFill>
                  </a:tcPr>
                </a:tc>
                <a:tc>
                  <a:txBody>
                    <a:bodyPr/>
                    <a:lstStyle/>
                    <a:p>
                      <a:r>
                        <a:rPr sz="1150" b="0">
                          <a:solidFill>
                            <a:srgbClr val="12222F"/>
                          </a:solidFill>
                          <a:latin typeface="Calibri"/>
                        </a:rPr>
                        <a:t>Not used by ND — users needing immediate access</a:t>
                      </a:r>
                    </a:p>
                  </a:txBody>
                  <a:tcPr>
                    <a:solidFill>
                      <a:srgbClr val="FFFFFF"/>
                    </a:solidFill>
                  </a:tcPr>
                </a:tc>
              </a:tr>
            </a:tbl>
          </a:graphicData>
        </a:graphic>
      </p:graphicFrame>
      <p:sp>
        <p:nvSpPr>
          <p:cNvPr id="6" name="Rectangle 5"/>
          <p:cNvSpPr/>
          <p:nvPr/>
        </p:nvSpPr>
        <p:spPr>
          <a:xfrm>
            <a:off x="6309360" y="2468880"/>
            <a:ext cx="5349240" cy="361188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309360" y="2468880"/>
            <a:ext cx="45720" cy="361188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73952" y="2578608"/>
            <a:ext cx="5074920" cy="339242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“The NORD-100 interrupt system consists of 16 program levels… numbered from 0 - 15 with increasing priority; program level 15 has highest priority, program level 0 lowest. At any time, the highest active level is running.”</a:t>
            </a:r>
          </a:p>
          <a:p>
            <a:pPr algn="l">
              <a:spcAft>
                <a:spcPts val="800"/>
              </a:spcAft>
            </a:pPr>
            <a:r>
              <a:rPr sz="1000" b="0">
                <a:solidFill>
                  <a:srgbClr val="7A8EA1"/>
                </a:solidFill>
                <a:latin typeface="Consolas"/>
              </a:rPr>
              <a:t>I.4.2, p. I-4-2</a:t>
            </a:r>
          </a:p>
          <a:p>
            <a:pPr algn="l">
              <a:spcAft>
                <a:spcPts val="200"/>
              </a:spcAft>
            </a:pPr>
            <a:r>
              <a:rPr sz="1150" b="0">
                <a:solidFill>
                  <a:srgbClr val="12222F"/>
                </a:solidFill>
                <a:latin typeface="Calibri"/>
              </a:rPr>
              <a:t>“Level 10 is used by the output channel of all PIO interfaces; Level 11 is used by all DMA controllers; Level 12 is used by the input channel of all PIO interfaces; Level 13 is used by the real-time clock(s)…”</a:t>
            </a:r>
          </a:p>
          <a:p>
            <a:pPr algn="l">
              <a:spcAft>
                <a:spcPts val="800"/>
              </a:spcAft>
            </a:pPr>
            <a:r>
              <a:rPr sz="1000" b="0">
                <a:solidFill>
                  <a:srgbClr val="7A8EA1"/>
                </a:solidFill>
                <a:latin typeface="Consolas"/>
              </a:rPr>
              <a:t>I.4.4, p. I-4-7</a:t>
            </a:r>
          </a:p>
          <a:p>
            <a:pPr algn="l">
              <a:spcAft>
                <a:spcPts val="200"/>
              </a:spcAft>
            </a:pPr>
            <a:r>
              <a:rPr sz="1150" b="0">
                <a:solidFill>
                  <a:srgbClr val="12222F"/>
                </a:solidFill>
                <a:latin typeface="Calibri"/>
              </a:rPr>
              <a:t>“The control of the NORD-100 priority interrupt system is based on two registers: the Priority Interrupt Enable register (PIE); the Priority Interrupt Detect register (PID).”</a:t>
            </a:r>
          </a:p>
          <a:p>
            <a:pPr algn="l">
              <a:spcAft>
                <a:spcPts val="800"/>
              </a:spcAft>
            </a:pPr>
            <a:r>
              <a:rPr sz="1000" b="0">
                <a:solidFill>
                  <a:srgbClr val="7A8EA1"/>
                </a:solidFill>
                <a:latin typeface="Consolas"/>
              </a:rPr>
              <a:t>I.4.2, p. I-4-2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IDENTIFICATION · SECTION IV</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IDENT — which device interrupted?</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Levels 10–13 are shared, so a raised BINT doesn't say who. IDENT PLxx searches one level; the first device (by daisy priority) returns its ident code and clears its interrupt.</a:t>
            </a:r>
          </a:p>
        </p:txBody>
      </p:sp>
      <p:sp>
        <p:nvSpPr>
          <p:cNvPr id="5" name="TextBox 4"/>
          <p:cNvSpPr txBox="1"/>
          <p:nvPr/>
        </p:nvSpPr>
        <p:spPr>
          <a:xfrm>
            <a:off x="548640" y="2286000"/>
            <a:ext cx="5486400" cy="274320"/>
          </a:xfrm>
          <a:prstGeom prst="rect">
            <a:avLst/>
          </a:prstGeom>
          <a:noFill/>
        </p:spPr>
        <p:txBody>
          <a:bodyPr wrap="square" anchor="t">
            <a:spAutoFit/>
          </a:bodyPr>
          <a:lstStyle/>
          <a:p>
            <a:pPr algn="l">
              <a:spcAft>
                <a:spcPts val="400"/>
              </a:spcAft>
            </a:pPr>
            <a:r>
              <a:rPr sz="1100" b="1">
                <a:solidFill>
                  <a:srgbClr val="12222F"/>
                </a:solidFill>
                <a:latin typeface="Consolas"/>
              </a:rPr>
              <a:t>IDENT — device replies   (level 11, ident 021)</a:t>
            </a:r>
          </a:p>
        </p:txBody>
      </p:sp>
      <p:sp>
        <p:nvSpPr>
          <p:cNvPr id="6" name="Rectangle 5"/>
          <p:cNvSpPr/>
          <p:nvPr/>
        </p:nvSpPr>
        <p:spPr>
          <a:xfrm>
            <a:off x="1965960" y="2560320"/>
            <a:ext cx="346710"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2312670" y="2560320"/>
            <a:ext cx="693420" cy="219456"/>
          </a:xfrm>
          <a:prstGeom prst="rect">
            <a:avLst/>
          </a:prstGeom>
          <a:solidFill>
            <a:srgbClr val="00838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BAPR 011</a:t>
            </a:r>
          </a:p>
        </p:txBody>
      </p:sp>
      <p:sp>
        <p:nvSpPr>
          <p:cNvPr id="8" name="Rectangle 7"/>
          <p:cNvSpPr/>
          <p:nvPr/>
        </p:nvSpPr>
        <p:spPr>
          <a:xfrm>
            <a:off x="3006090" y="2560320"/>
            <a:ext cx="346710"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52800" y="2560320"/>
            <a:ext cx="346710" cy="219456"/>
          </a:xfrm>
          <a:prstGeom prst="rect">
            <a:avLst/>
          </a:prstGeom>
          <a:solidFill>
            <a:srgbClr val="1565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poll</a:t>
            </a:r>
          </a:p>
        </p:txBody>
      </p:sp>
      <p:sp>
        <p:nvSpPr>
          <p:cNvPr id="10" name="Rectangle 9"/>
          <p:cNvSpPr/>
          <p:nvPr/>
        </p:nvSpPr>
        <p:spPr>
          <a:xfrm>
            <a:off x="3699510" y="2560320"/>
            <a:ext cx="693420" cy="219456"/>
          </a:xfrm>
          <a:prstGeom prst="rect">
            <a:avLst/>
          </a:prstGeom>
          <a:solidFill>
            <a:srgbClr val="C1440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drive 021</a:t>
            </a:r>
          </a:p>
        </p:txBody>
      </p:sp>
      <p:sp>
        <p:nvSpPr>
          <p:cNvPr id="11" name="Rectangle 10"/>
          <p:cNvSpPr/>
          <p:nvPr/>
        </p:nvSpPr>
        <p:spPr>
          <a:xfrm>
            <a:off x="4392930" y="2560320"/>
            <a:ext cx="346710" cy="219456"/>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ACK</a:t>
            </a:r>
          </a:p>
        </p:txBody>
      </p:sp>
      <p:sp>
        <p:nvSpPr>
          <p:cNvPr id="12" name="Rectangle 11"/>
          <p:cNvSpPr/>
          <p:nvPr/>
        </p:nvSpPr>
        <p:spPr>
          <a:xfrm>
            <a:off x="4739640" y="2560320"/>
            <a:ext cx="346710" cy="219456"/>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clr</a:t>
            </a:r>
          </a:p>
        </p:txBody>
      </p:sp>
      <p:sp>
        <p:nvSpPr>
          <p:cNvPr id="13" name="Rectangle 12"/>
          <p:cNvSpPr/>
          <p:nvPr/>
        </p:nvSpPr>
        <p:spPr>
          <a:xfrm>
            <a:off x="5086350" y="2560320"/>
            <a:ext cx="1040130"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48640" y="2798063"/>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BINT11_n</a:t>
            </a:r>
          </a:p>
          <a:p>
            <a:r>
              <a:rPr sz="750">
                <a:solidFill>
                  <a:srgbClr val="7A8EA1"/>
                </a:solidFill>
                <a:latin typeface="Consolas"/>
              </a:rPr>
              <a:t>our int</a:t>
            </a:r>
          </a:p>
        </p:txBody>
      </p:sp>
      <p:sp>
        <p:nvSpPr>
          <p:cNvPr id="15" name="Rectangle 14"/>
          <p:cNvSpPr/>
          <p:nvPr/>
        </p:nvSpPr>
        <p:spPr>
          <a:xfrm>
            <a:off x="1965960" y="297179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2312670" y="297179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2659380" y="297179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006089" y="297179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3352800" y="297179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3699510" y="297179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046220" y="297179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92930" y="297179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739640" y="297179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086350" y="284378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5086350" y="2843783"/>
            <a:ext cx="20116" cy="1280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433060" y="284378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5779770" y="284378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3035807"/>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BAPR_n</a:t>
            </a:r>
          </a:p>
          <a:p>
            <a:r>
              <a:rPr sz="750">
                <a:solidFill>
                  <a:srgbClr val="7A8EA1"/>
                </a:solidFill>
                <a:latin typeface="Consolas"/>
              </a:rPr>
              <a:t>poll code</a:t>
            </a:r>
          </a:p>
        </p:txBody>
      </p:sp>
      <p:sp>
        <p:nvSpPr>
          <p:cNvPr id="29" name="Rectangle 28"/>
          <p:cNvSpPr/>
          <p:nvPr/>
        </p:nvSpPr>
        <p:spPr>
          <a:xfrm>
            <a:off x="1965960"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2312670" y="3209543"/>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2312670" y="3081527"/>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2659380" y="3209543"/>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3006089"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3006089" y="3081527"/>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3352800"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3699510"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4046220"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4392930"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4739640"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5086350"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5433060"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5779770" y="308152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548640" y="3273551"/>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OUTIDENT_n</a:t>
            </a:r>
          </a:p>
          <a:p>
            <a:r>
              <a:rPr sz="750">
                <a:solidFill>
                  <a:srgbClr val="7A8EA1"/>
                </a:solidFill>
                <a:latin typeface="Consolas"/>
              </a:rPr>
              <a:t>poll</a:t>
            </a:r>
          </a:p>
        </p:txBody>
      </p:sp>
      <p:sp>
        <p:nvSpPr>
          <p:cNvPr id="44" name="Rectangle 43"/>
          <p:cNvSpPr/>
          <p:nvPr/>
        </p:nvSpPr>
        <p:spPr>
          <a:xfrm>
            <a:off x="1965960" y="331927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2312670" y="331927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2659380" y="331927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a:off x="3006089" y="331927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ectangle 47"/>
          <p:cNvSpPr/>
          <p:nvPr/>
        </p:nvSpPr>
        <p:spPr>
          <a:xfrm>
            <a:off x="3352800" y="344728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3352800" y="3319271"/>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a:off x="3699510" y="344728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Rectangle 50"/>
          <p:cNvSpPr/>
          <p:nvPr/>
        </p:nvSpPr>
        <p:spPr>
          <a:xfrm>
            <a:off x="4046220" y="344728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Rectangle 51"/>
          <p:cNvSpPr/>
          <p:nvPr/>
        </p:nvSpPr>
        <p:spPr>
          <a:xfrm>
            <a:off x="4392930" y="344728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Rectangle 52"/>
          <p:cNvSpPr/>
          <p:nvPr/>
        </p:nvSpPr>
        <p:spPr>
          <a:xfrm>
            <a:off x="4739640" y="3447287"/>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ectangle 53"/>
          <p:cNvSpPr/>
          <p:nvPr/>
        </p:nvSpPr>
        <p:spPr>
          <a:xfrm>
            <a:off x="5086350" y="331927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Rectangle 54"/>
          <p:cNvSpPr/>
          <p:nvPr/>
        </p:nvSpPr>
        <p:spPr>
          <a:xfrm>
            <a:off x="5086350" y="3319271"/>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Rectangle 55"/>
          <p:cNvSpPr/>
          <p:nvPr/>
        </p:nvSpPr>
        <p:spPr>
          <a:xfrm>
            <a:off x="5433060" y="331927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Rectangle 56"/>
          <p:cNvSpPr/>
          <p:nvPr/>
        </p:nvSpPr>
        <p:spPr>
          <a:xfrm>
            <a:off x="5779770" y="331927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548640" y="3511295"/>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GRANT_IN</a:t>
            </a:r>
          </a:p>
          <a:p>
            <a:r>
              <a:rPr sz="750">
                <a:solidFill>
                  <a:srgbClr val="7A8EA1"/>
                </a:solidFill>
                <a:latin typeface="Consolas"/>
              </a:rPr>
              <a:t>token</a:t>
            </a:r>
          </a:p>
        </p:txBody>
      </p:sp>
      <p:sp>
        <p:nvSpPr>
          <p:cNvPr id="59" name="Rectangle 58"/>
          <p:cNvSpPr/>
          <p:nvPr/>
        </p:nvSpPr>
        <p:spPr>
          <a:xfrm>
            <a:off x="1965960" y="3557015"/>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2312670" y="3557015"/>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Rectangle 60"/>
          <p:cNvSpPr/>
          <p:nvPr/>
        </p:nvSpPr>
        <p:spPr>
          <a:xfrm>
            <a:off x="2659380" y="3557015"/>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3006089" y="3557015"/>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Rectangle 62"/>
          <p:cNvSpPr/>
          <p:nvPr/>
        </p:nvSpPr>
        <p:spPr>
          <a:xfrm>
            <a:off x="3352800" y="368503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Rectangle 63"/>
          <p:cNvSpPr/>
          <p:nvPr/>
        </p:nvSpPr>
        <p:spPr>
          <a:xfrm>
            <a:off x="3352800" y="3557015"/>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Rectangle 64"/>
          <p:cNvSpPr/>
          <p:nvPr/>
        </p:nvSpPr>
        <p:spPr>
          <a:xfrm>
            <a:off x="3699510" y="368503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4046220" y="368503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Rectangle 66"/>
          <p:cNvSpPr/>
          <p:nvPr/>
        </p:nvSpPr>
        <p:spPr>
          <a:xfrm>
            <a:off x="4392930" y="368503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Rectangle 67"/>
          <p:cNvSpPr/>
          <p:nvPr/>
        </p:nvSpPr>
        <p:spPr>
          <a:xfrm>
            <a:off x="4739640" y="3685031"/>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Rectangle 68"/>
          <p:cNvSpPr/>
          <p:nvPr/>
        </p:nvSpPr>
        <p:spPr>
          <a:xfrm>
            <a:off x="5086350" y="3557015"/>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Rectangle 69"/>
          <p:cNvSpPr/>
          <p:nvPr/>
        </p:nvSpPr>
        <p:spPr>
          <a:xfrm>
            <a:off x="5086350" y="3557015"/>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Rectangle 70"/>
          <p:cNvSpPr/>
          <p:nvPr/>
        </p:nvSpPr>
        <p:spPr>
          <a:xfrm>
            <a:off x="5433060" y="3557015"/>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Rectangle 71"/>
          <p:cNvSpPr/>
          <p:nvPr/>
        </p:nvSpPr>
        <p:spPr>
          <a:xfrm>
            <a:off x="5779770" y="3557015"/>
            <a:ext cx="346710"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TextBox 72"/>
          <p:cNvSpPr txBox="1"/>
          <p:nvPr/>
        </p:nvSpPr>
        <p:spPr>
          <a:xfrm>
            <a:off x="548640" y="3749039"/>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GRANT_OUT</a:t>
            </a:r>
          </a:p>
          <a:p>
            <a:r>
              <a:rPr sz="750">
                <a:solidFill>
                  <a:srgbClr val="7A8EA1"/>
                </a:solidFill>
                <a:latin typeface="Consolas"/>
              </a:rPr>
              <a:t>consumed</a:t>
            </a:r>
          </a:p>
        </p:txBody>
      </p:sp>
      <p:sp>
        <p:nvSpPr>
          <p:cNvPr id="74" name="Rectangle 73"/>
          <p:cNvSpPr/>
          <p:nvPr/>
        </p:nvSpPr>
        <p:spPr>
          <a:xfrm>
            <a:off x="196596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Rectangle 74"/>
          <p:cNvSpPr/>
          <p:nvPr/>
        </p:nvSpPr>
        <p:spPr>
          <a:xfrm>
            <a:off x="231267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6" name="Rectangle 75"/>
          <p:cNvSpPr/>
          <p:nvPr/>
        </p:nvSpPr>
        <p:spPr>
          <a:xfrm>
            <a:off x="265938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Rectangle 76"/>
          <p:cNvSpPr/>
          <p:nvPr/>
        </p:nvSpPr>
        <p:spPr>
          <a:xfrm>
            <a:off x="3006089"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Rectangle 77"/>
          <p:cNvSpPr/>
          <p:nvPr/>
        </p:nvSpPr>
        <p:spPr>
          <a:xfrm>
            <a:off x="335280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Rectangle 78"/>
          <p:cNvSpPr/>
          <p:nvPr/>
        </p:nvSpPr>
        <p:spPr>
          <a:xfrm>
            <a:off x="369951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Rectangle 79"/>
          <p:cNvSpPr/>
          <p:nvPr/>
        </p:nvSpPr>
        <p:spPr>
          <a:xfrm>
            <a:off x="404622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Rectangle 80"/>
          <p:cNvSpPr/>
          <p:nvPr/>
        </p:nvSpPr>
        <p:spPr>
          <a:xfrm>
            <a:off x="439293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Rectangle 81"/>
          <p:cNvSpPr/>
          <p:nvPr/>
        </p:nvSpPr>
        <p:spPr>
          <a:xfrm>
            <a:off x="473964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Rectangle 82"/>
          <p:cNvSpPr/>
          <p:nvPr/>
        </p:nvSpPr>
        <p:spPr>
          <a:xfrm>
            <a:off x="508635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Rectangle 83"/>
          <p:cNvSpPr/>
          <p:nvPr/>
        </p:nvSpPr>
        <p:spPr>
          <a:xfrm>
            <a:off x="543306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Rectangle 84"/>
          <p:cNvSpPr/>
          <p:nvPr/>
        </p:nvSpPr>
        <p:spPr>
          <a:xfrm>
            <a:off x="5779770" y="379475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TextBox 85"/>
          <p:cNvSpPr txBox="1"/>
          <p:nvPr/>
        </p:nvSpPr>
        <p:spPr>
          <a:xfrm>
            <a:off x="548640" y="3986783"/>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BINPUT_n</a:t>
            </a:r>
          </a:p>
          <a:p>
            <a:r>
              <a:rPr sz="750">
                <a:solidFill>
                  <a:srgbClr val="7A8EA1"/>
                </a:solidFill>
                <a:latin typeface="Consolas"/>
              </a:rPr>
              <a:t>have data</a:t>
            </a:r>
          </a:p>
        </p:txBody>
      </p:sp>
      <p:sp>
        <p:nvSpPr>
          <p:cNvPr id="87" name="Rectangle 86"/>
          <p:cNvSpPr/>
          <p:nvPr/>
        </p:nvSpPr>
        <p:spPr>
          <a:xfrm>
            <a:off x="1965960" y="403250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Rectangle 87"/>
          <p:cNvSpPr/>
          <p:nvPr/>
        </p:nvSpPr>
        <p:spPr>
          <a:xfrm>
            <a:off x="2312670" y="403250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Rectangle 88"/>
          <p:cNvSpPr/>
          <p:nvPr/>
        </p:nvSpPr>
        <p:spPr>
          <a:xfrm>
            <a:off x="2659380" y="403250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Rectangle 89"/>
          <p:cNvSpPr/>
          <p:nvPr/>
        </p:nvSpPr>
        <p:spPr>
          <a:xfrm>
            <a:off x="3006089" y="403250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Rectangle 90"/>
          <p:cNvSpPr/>
          <p:nvPr/>
        </p:nvSpPr>
        <p:spPr>
          <a:xfrm>
            <a:off x="3352800" y="403250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Rectangle 91"/>
          <p:cNvSpPr/>
          <p:nvPr/>
        </p:nvSpPr>
        <p:spPr>
          <a:xfrm>
            <a:off x="3699510" y="416051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Rectangle 92"/>
          <p:cNvSpPr/>
          <p:nvPr/>
        </p:nvSpPr>
        <p:spPr>
          <a:xfrm>
            <a:off x="3699510" y="4032503"/>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Rectangle 93"/>
          <p:cNvSpPr/>
          <p:nvPr/>
        </p:nvSpPr>
        <p:spPr>
          <a:xfrm>
            <a:off x="4046220" y="416051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Rectangle 94"/>
          <p:cNvSpPr/>
          <p:nvPr/>
        </p:nvSpPr>
        <p:spPr>
          <a:xfrm>
            <a:off x="4392930" y="416051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Rectangle 95"/>
          <p:cNvSpPr/>
          <p:nvPr/>
        </p:nvSpPr>
        <p:spPr>
          <a:xfrm>
            <a:off x="4739640" y="4160519"/>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Rectangle 96"/>
          <p:cNvSpPr/>
          <p:nvPr/>
        </p:nvSpPr>
        <p:spPr>
          <a:xfrm>
            <a:off x="5086350" y="403250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Rectangle 97"/>
          <p:cNvSpPr/>
          <p:nvPr/>
        </p:nvSpPr>
        <p:spPr>
          <a:xfrm>
            <a:off x="5086350" y="4032503"/>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Rectangle 98"/>
          <p:cNvSpPr/>
          <p:nvPr/>
        </p:nvSpPr>
        <p:spPr>
          <a:xfrm>
            <a:off x="5433060" y="403250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0" name="Rectangle 99"/>
          <p:cNvSpPr/>
          <p:nvPr/>
        </p:nvSpPr>
        <p:spPr>
          <a:xfrm>
            <a:off x="5779770" y="403250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TextBox 100"/>
          <p:cNvSpPr txBox="1"/>
          <p:nvPr/>
        </p:nvSpPr>
        <p:spPr>
          <a:xfrm>
            <a:off x="548640" y="4224527"/>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BDRY_n</a:t>
            </a:r>
          </a:p>
          <a:p>
            <a:r>
              <a:rPr sz="750">
                <a:solidFill>
                  <a:srgbClr val="7A8EA1"/>
                </a:solidFill>
                <a:latin typeface="Consolas"/>
              </a:rPr>
              <a:t>code ready</a:t>
            </a:r>
          </a:p>
        </p:txBody>
      </p:sp>
      <p:sp>
        <p:nvSpPr>
          <p:cNvPr id="102" name="Rectangle 101"/>
          <p:cNvSpPr/>
          <p:nvPr/>
        </p:nvSpPr>
        <p:spPr>
          <a:xfrm>
            <a:off x="196596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 name="Rectangle 102"/>
          <p:cNvSpPr/>
          <p:nvPr/>
        </p:nvSpPr>
        <p:spPr>
          <a:xfrm>
            <a:off x="231267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Rectangle 103"/>
          <p:cNvSpPr/>
          <p:nvPr/>
        </p:nvSpPr>
        <p:spPr>
          <a:xfrm>
            <a:off x="265938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Rectangle 104"/>
          <p:cNvSpPr/>
          <p:nvPr/>
        </p:nvSpPr>
        <p:spPr>
          <a:xfrm>
            <a:off x="3006089"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6" name="Rectangle 105"/>
          <p:cNvSpPr/>
          <p:nvPr/>
        </p:nvSpPr>
        <p:spPr>
          <a:xfrm>
            <a:off x="335280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Rectangle 106"/>
          <p:cNvSpPr/>
          <p:nvPr/>
        </p:nvSpPr>
        <p:spPr>
          <a:xfrm>
            <a:off x="369951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8" name="Rectangle 107"/>
          <p:cNvSpPr/>
          <p:nvPr/>
        </p:nvSpPr>
        <p:spPr>
          <a:xfrm>
            <a:off x="404622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Rectangle 108"/>
          <p:cNvSpPr/>
          <p:nvPr/>
        </p:nvSpPr>
        <p:spPr>
          <a:xfrm>
            <a:off x="4392930" y="4398263"/>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Rectangle 109"/>
          <p:cNvSpPr/>
          <p:nvPr/>
        </p:nvSpPr>
        <p:spPr>
          <a:xfrm>
            <a:off x="4392930" y="4270247"/>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1" name="Rectangle 110"/>
          <p:cNvSpPr/>
          <p:nvPr/>
        </p:nvSpPr>
        <p:spPr>
          <a:xfrm>
            <a:off x="473964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Rectangle 111"/>
          <p:cNvSpPr/>
          <p:nvPr/>
        </p:nvSpPr>
        <p:spPr>
          <a:xfrm>
            <a:off x="4739640" y="4270247"/>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Rectangle 112"/>
          <p:cNvSpPr/>
          <p:nvPr/>
        </p:nvSpPr>
        <p:spPr>
          <a:xfrm>
            <a:off x="508635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4" name="Rectangle 113"/>
          <p:cNvSpPr/>
          <p:nvPr/>
        </p:nvSpPr>
        <p:spPr>
          <a:xfrm>
            <a:off x="543306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5" name="Rectangle 114"/>
          <p:cNvSpPr/>
          <p:nvPr/>
        </p:nvSpPr>
        <p:spPr>
          <a:xfrm>
            <a:off x="5779770" y="4270247"/>
            <a:ext cx="346710"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TextBox 115"/>
          <p:cNvSpPr txBox="1"/>
          <p:nvPr/>
        </p:nvSpPr>
        <p:spPr>
          <a:xfrm>
            <a:off x="548640" y="4462271"/>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BD[23:0]</a:t>
            </a:r>
          </a:p>
          <a:p>
            <a:r>
              <a:rPr sz="750">
                <a:solidFill>
                  <a:srgbClr val="7A8EA1"/>
                </a:solidFill>
                <a:latin typeface="Consolas"/>
              </a:rPr>
              <a:t>in/out</a:t>
            </a:r>
          </a:p>
        </p:txBody>
      </p:sp>
      <p:sp>
        <p:nvSpPr>
          <p:cNvPr id="117" name="Rectangle 116"/>
          <p:cNvSpPr/>
          <p:nvPr/>
        </p:nvSpPr>
        <p:spPr>
          <a:xfrm>
            <a:off x="1965960" y="4581143"/>
            <a:ext cx="346710"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Rectangle 117"/>
          <p:cNvSpPr/>
          <p:nvPr/>
        </p:nvSpPr>
        <p:spPr>
          <a:xfrm>
            <a:off x="2312670" y="4489703"/>
            <a:ext cx="693420" cy="164592"/>
          </a:xfrm>
          <a:prstGeom prst="rect">
            <a:avLst/>
          </a:prstGeom>
          <a:solidFill>
            <a:srgbClr val="D6E9EC"/>
          </a:solidFill>
          <a:ln w="9525">
            <a:solidFill>
              <a:srgbClr val="00838F"/>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00838F"/>
                </a:solidFill>
                <a:latin typeface="Calibri"/>
              </a:rPr>
              <a:t>011</a:t>
            </a:r>
          </a:p>
        </p:txBody>
      </p:sp>
      <p:sp>
        <p:nvSpPr>
          <p:cNvPr id="119" name="Rectangle 118"/>
          <p:cNvSpPr/>
          <p:nvPr/>
        </p:nvSpPr>
        <p:spPr>
          <a:xfrm>
            <a:off x="3006090" y="4581143"/>
            <a:ext cx="1040130"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0" name="Rectangle 119"/>
          <p:cNvSpPr/>
          <p:nvPr/>
        </p:nvSpPr>
        <p:spPr>
          <a:xfrm>
            <a:off x="4046220" y="4489703"/>
            <a:ext cx="693420" cy="164592"/>
          </a:xfrm>
          <a:prstGeom prst="rect">
            <a:avLst/>
          </a:prstGeom>
          <a:solidFill>
            <a:srgbClr val="F7DFCF"/>
          </a:solidFill>
          <a:ln w="9525">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C1440E"/>
                </a:solidFill>
                <a:latin typeface="Calibri"/>
              </a:rPr>
              <a:t>021</a:t>
            </a:r>
          </a:p>
        </p:txBody>
      </p:sp>
      <p:sp>
        <p:nvSpPr>
          <p:cNvPr id="121" name="Rectangle 120"/>
          <p:cNvSpPr/>
          <p:nvPr/>
        </p:nvSpPr>
        <p:spPr>
          <a:xfrm>
            <a:off x="4739640" y="4581143"/>
            <a:ext cx="1386840"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 name="Rectangle 121"/>
          <p:cNvSpPr/>
          <p:nvPr/>
        </p:nvSpPr>
        <p:spPr>
          <a:xfrm>
            <a:off x="6309360" y="2286000"/>
            <a:ext cx="5349240" cy="411480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3" name="Rectangle 122"/>
          <p:cNvSpPr/>
          <p:nvPr/>
        </p:nvSpPr>
        <p:spPr>
          <a:xfrm>
            <a:off x="6309360" y="2286000"/>
            <a:ext cx="45720" cy="411480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4" name="TextBox 123"/>
          <p:cNvSpPr txBox="1"/>
          <p:nvPr/>
        </p:nvSpPr>
        <p:spPr>
          <a:xfrm>
            <a:off x="6473952" y="2395728"/>
            <a:ext cx="5074920" cy="389534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“In the IDENT address cycle, the level on which the interrupt search is to be performed, is presented on the BD lines, combined with BAPR₀. All I/O interfaces having interrupt on the specified level turn on a ‘flag’.”</a:t>
            </a:r>
          </a:p>
          <a:p>
            <a:pPr algn="l">
              <a:spcAft>
                <a:spcPts val="800"/>
              </a:spcAft>
            </a:pPr>
            <a:r>
              <a:rPr sz="1000" b="0">
                <a:solidFill>
                  <a:srgbClr val="7A8EA1"/>
                </a:solidFill>
                <a:latin typeface="Consolas"/>
              </a:rPr>
              <a:t>IV.2.2, p. IV-2-4</a:t>
            </a:r>
          </a:p>
          <a:p>
            <a:pPr algn="l">
              <a:spcAft>
                <a:spcPts val="200"/>
              </a:spcAft>
            </a:pPr>
            <a:r>
              <a:rPr sz="1150" b="0">
                <a:solidFill>
                  <a:srgbClr val="12222F"/>
                </a:solidFill>
                <a:latin typeface="Calibri"/>
              </a:rPr>
              <a:t>“If the BINIDENT signal reaches a module with the ‘flag’ set, the search is stopped. The interface that stopped the search returns its ident code to the CPU, combined with BDRY₀. Modules with no interrupt ‘flag’ set should… pass BINIDENT further to the next slot position.”</a:t>
            </a:r>
          </a:p>
          <a:p>
            <a:pPr algn="l">
              <a:spcAft>
                <a:spcPts val="800"/>
              </a:spcAft>
            </a:pPr>
            <a:r>
              <a:rPr sz="1000" b="0">
                <a:solidFill>
                  <a:srgbClr val="7A8EA1"/>
                </a:solidFill>
                <a:latin typeface="Consolas"/>
              </a:rPr>
              <a:t>IV.2 ‘Interrupt Handling Logic’, p. IV-2-6</a:t>
            </a:r>
          </a:p>
          <a:p>
            <a:pPr algn="l">
              <a:spcAft>
                <a:spcPts val="200"/>
              </a:spcAft>
            </a:pPr>
            <a:r>
              <a:rPr sz="1150" b="0">
                <a:solidFill>
                  <a:srgbClr val="12222F"/>
                </a:solidFill>
                <a:latin typeface="Calibri"/>
              </a:rPr>
              <a:t>“INIDENT — Response to BINT10-13, together with address bits 0-5 which specify BINT number…”</a:t>
            </a:r>
          </a:p>
          <a:p>
            <a:pPr algn="l">
              <a:spcAft>
                <a:spcPts val="800"/>
              </a:spcAft>
            </a:pPr>
            <a:r>
              <a:rPr sz="1000" b="0">
                <a:solidFill>
                  <a:srgbClr val="7A8EA1"/>
                </a:solidFill>
                <a:latin typeface="Consolas"/>
              </a:rPr>
              <a:t>Appendix F.2, p. F-4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IDENTIFICATION · DETAIL</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Poll code ≠ level number</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The value strobed at BAPR is a poll code in address bits 0–5 — not the level as an integer. The device answers with a separate ident code. Up to 2048 vectors (512 × 4 levels).</a:t>
            </a:r>
          </a:p>
        </p:txBody>
      </p:sp>
      <p:graphicFrame>
        <p:nvGraphicFramePr>
          <p:cNvPr id="5" name="Table 4"/>
          <p:cNvGraphicFramePr>
            <a:graphicFrameLocks noGrp="1"/>
          </p:cNvGraphicFramePr>
          <p:nvPr/>
        </p:nvGraphicFramePr>
        <p:xfrm>
          <a:off x="548640" y="2514600"/>
          <a:ext cx="5486400" cy="1828800"/>
        </p:xfrm>
        <a:graphic>
          <a:graphicData uri="http://schemas.openxmlformats.org/drawingml/2006/table">
            <a:tbl>
              <a:tblPr firstRow="1" bandRow="1">
                <a:tableStyleId>{5C22544A-7EE6-4342-B048-85BDC9FD1C3A}</a:tableStyleId>
              </a:tblPr>
              <a:tblGrid>
                <a:gridCol w="731520"/>
                <a:gridCol w="1371600"/>
                <a:gridCol w="3383280"/>
              </a:tblGrid>
              <a:tr h="365760">
                <a:tc>
                  <a:txBody>
                    <a:bodyPr/>
                    <a:lstStyle/>
                    <a:p>
                      <a:r>
                        <a:rPr sz="1100" b="1">
                          <a:solidFill>
                            <a:srgbClr val="4D6274"/>
                          </a:solidFill>
                          <a:latin typeface="Consolas"/>
                        </a:rPr>
                        <a:t>Level</a:t>
                      </a:r>
                    </a:p>
                  </a:txBody>
                  <a:tcPr>
                    <a:solidFill>
                      <a:srgbClr val="F4F8FC"/>
                    </a:solidFill>
                  </a:tcPr>
                </a:tc>
                <a:tc>
                  <a:txBody>
                    <a:bodyPr/>
                    <a:lstStyle/>
                    <a:p>
                      <a:r>
                        <a:rPr sz="1100" b="1">
                          <a:solidFill>
                            <a:srgbClr val="4D6274"/>
                          </a:solidFill>
                          <a:latin typeface="Consolas"/>
                        </a:rPr>
                        <a:t>Poll (oct)</a:t>
                      </a:r>
                    </a:p>
                  </a:txBody>
                  <a:tcPr>
                    <a:solidFill>
                      <a:srgbClr val="F4F8FC"/>
                    </a:solidFill>
                  </a:tcPr>
                </a:tc>
                <a:tc>
                  <a:txBody>
                    <a:bodyPr/>
                    <a:lstStyle/>
                    <a:p>
                      <a:r>
                        <a:rPr sz="1100" b="1">
                          <a:solidFill>
                            <a:srgbClr val="4D6274"/>
                          </a:solidFill>
                          <a:latin typeface="Consolas"/>
                        </a:rPr>
                        <a:t>Devices → ident (oct)</a:t>
                      </a:r>
                    </a:p>
                  </a:txBody>
                  <a:tcPr>
                    <a:solidFill>
                      <a:srgbClr val="F4F8FC"/>
                    </a:solidFill>
                  </a:tcPr>
                </a:tc>
              </a:tr>
              <a:tr h="365760">
                <a:tc>
                  <a:txBody>
                    <a:bodyPr/>
                    <a:lstStyle/>
                    <a:p>
                      <a:r>
                        <a:rPr sz="1150" b="1">
                          <a:solidFill>
                            <a:srgbClr val="0E7C8B"/>
                          </a:solidFill>
                          <a:latin typeface="Consolas"/>
                        </a:rPr>
                        <a:t>10</a:t>
                      </a:r>
                    </a:p>
                  </a:txBody>
                  <a:tcPr>
                    <a:solidFill>
                      <a:srgbClr val="FFFFFF"/>
                    </a:solidFill>
                  </a:tcPr>
                </a:tc>
                <a:tc>
                  <a:txBody>
                    <a:bodyPr/>
                    <a:lstStyle/>
                    <a:p>
                      <a:r>
                        <a:rPr sz="1150" b="0">
                          <a:solidFill>
                            <a:srgbClr val="12222F"/>
                          </a:solidFill>
                          <a:latin typeface="Calibri"/>
                        </a:rPr>
                        <a:t>004</a:t>
                      </a:r>
                    </a:p>
                  </a:txBody>
                  <a:tcPr>
                    <a:solidFill>
                      <a:srgbClr val="FFFFFF"/>
                    </a:solidFill>
                  </a:tcPr>
                </a:tc>
                <a:tc>
                  <a:txBody>
                    <a:bodyPr/>
                    <a:lstStyle/>
                    <a:p>
                      <a:r>
                        <a:rPr sz="1150" b="0">
                          <a:solidFill>
                            <a:srgbClr val="12222F"/>
                          </a:solidFill>
                          <a:latin typeface="Calibri"/>
                        </a:rPr>
                        <a:t>PIO output · line printer 03</a:t>
                      </a:r>
                    </a:p>
                  </a:txBody>
                  <a:tcPr>
                    <a:solidFill>
                      <a:srgbClr val="FFFFFF"/>
                    </a:solidFill>
                  </a:tcPr>
                </a:tc>
              </a:tr>
              <a:tr h="365760">
                <a:tc>
                  <a:txBody>
                    <a:bodyPr/>
                    <a:lstStyle/>
                    <a:p>
                      <a:r>
                        <a:rPr sz="1150" b="1">
                          <a:solidFill>
                            <a:srgbClr val="0E7C8B"/>
                          </a:solidFill>
                          <a:latin typeface="Consolas"/>
                        </a:rPr>
                        <a:t>11</a:t>
                      </a:r>
                    </a:p>
                  </a:txBody>
                  <a:tcPr>
                    <a:solidFill>
                      <a:srgbClr val="FFFFFF"/>
                    </a:solidFill>
                  </a:tcPr>
                </a:tc>
                <a:tc>
                  <a:txBody>
                    <a:bodyPr/>
                    <a:lstStyle/>
                    <a:p>
                      <a:r>
                        <a:rPr sz="1150" b="0">
                          <a:solidFill>
                            <a:srgbClr val="12222F"/>
                          </a:solidFill>
                          <a:latin typeface="Calibri"/>
                        </a:rPr>
                        <a:t>011</a:t>
                      </a:r>
                    </a:p>
                  </a:txBody>
                  <a:tcPr>
                    <a:solidFill>
                      <a:srgbClr val="FFFFFF"/>
                    </a:solidFill>
                  </a:tcPr>
                </a:tc>
                <a:tc>
                  <a:txBody>
                    <a:bodyPr/>
                    <a:lstStyle/>
                    <a:p>
                      <a:r>
                        <a:rPr sz="1150" b="0">
                          <a:solidFill>
                            <a:srgbClr val="12222F"/>
                          </a:solidFill>
                          <a:latin typeface="Calibri"/>
                        </a:rPr>
                        <a:t>floppy DMA 021 · SMD 017</a:t>
                      </a:r>
                    </a:p>
                  </a:txBody>
                  <a:tcPr>
                    <a:solidFill>
                      <a:srgbClr val="FFFFFF"/>
                    </a:solidFill>
                  </a:tcPr>
                </a:tc>
              </a:tr>
              <a:tr h="365760">
                <a:tc>
                  <a:txBody>
                    <a:bodyPr/>
                    <a:lstStyle/>
                    <a:p>
                      <a:r>
                        <a:rPr sz="1150" b="1">
                          <a:solidFill>
                            <a:srgbClr val="0E7C8B"/>
                          </a:solidFill>
                          <a:latin typeface="Consolas"/>
                        </a:rPr>
                        <a:t>12</a:t>
                      </a:r>
                    </a:p>
                  </a:txBody>
                  <a:tcPr>
                    <a:solidFill>
                      <a:srgbClr val="FFFFFF"/>
                    </a:solidFill>
                  </a:tcPr>
                </a:tc>
                <a:tc>
                  <a:txBody>
                    <a:bodyPr/>
                    <a:lstStyle/>
                    <a:p>
                      <a:r>
                        <a:rPr sz="1150" b="0">
                          <a:solidFill>
                            <a:srgbClr val="12222F"/>
                          </a:solidFill>
                          <a:latin typeface="Calibri"/>
                        </a:rPr>
                        <a:t>022</a:t>
                      </a:r>
                    </a:p>
                  </a:txBody>
                  <a:tcPr>
                    <a:solidFill>
                      <a:srgbClr val="FFFFFF"/>
                    </a:solidFill>
                  </a:tcPr>
                </a:tc>
                <a:tc>
                  <a:txBody>
                    <a:bodyPr/>
                    <a:lstStyle/>
                    <a:p>
                      <a:r>
                        <a:rPr sz="1150" b="0">
                          <a:solidFill>
                            <a:srgbClr val="12222F"/>
                          </a:solidFill>
                          <a:latin typeface="Calibri"/>
                        </a:rPr>
                        <a:t>PIO input · papertape 02 · terminal 01</a:t>
                      </a:r>
                    </a:p>
                  </a:txBody>
                  <a:tcPr>
                    <a:solidFill>
                      <a:srgbClr val="FFFFFF"/>
                    </a:solidFill>
                  </a:tcPr>
                </a:tc>
              </a:tr>
              <a:tr h="365760">
                <a:tc>
                  <a:txBody>
                    <a:bodyPr/>
                    <a:lstStyle/>
                    <a:p>
                      <a:r>
                        <a:rPr sz="1150" b="1">
                          <a:solidFill>
                            <a:srgbClr val="0E7C8B"/>
                          </a:solidFill>
                          <a:latin typeface="Consolas"/>
                        </a:rPr>
                        <a:t>13</a:t>
                      </a:r>
                    </a:p>
                  </a:txBody>
                  <a:tcPr>
                    <a:solidFill>
                      <a:srgbClr val="FFFFFF"/>
                    </a:solidFill>
                  </a:tcPr>
                </a:tc>
                <a:tc>
                  <a:txBody>
                    <a:bodyPr/>
                    <a:lstStyle/>
                    <a:p>
                      <a:r>
                        <a:rPr sz="1150" b="0">
                          <a:solidFill>
                            <a:srgbClr val="12222F"/>
                          </a:solidFill>
                          <a:latin typeface="Calibri"/>
                        </a:rPr>
                        <a:t>043</a:t>
                      </a:r>
                    </a:p>
                  </a:txBody>
                  <a:tcPr>
                    <a:solidFill>
                      <a:srgbClr val="FFFFFF"/>
                    </a:solidFill>
                  </a:tcPr>
                </a:tc>
                <a:tc>
                  <a:txBody>
                    <a:bodyPr/>
                    <a:lstStyle/>
                    <a:p>
                      <a:r>
                        <a:rPr sz="1150" b="0">
                          <a:solidFill>
                            <a:srgbClr val="12222F"/>
                          </a:solidFill>
                          <a:latin typeface="Calibri"/>
                        </a:rPr>
                        <a:t>real-time clock</a:t>
                      </a:r>
                    </a:p>
                  </a:txBody>
                  <a:tcPr>
                    <a:solidFill>
                      <a:srgbClr val="FFFFFF"/>
                    </a:solidFill>
                  </a:tcPr>
                </a:tc>
              </a:tr>
            </a:tbl>
          </a:graphicData>
        </a:graphic>
      </p:graphicFrame>
      <p:sp>
        <p:nvSpPr>
          <p:cNvPr id="6" name="TextBox 5"/>
          <p:cNvSpPr txBox="1"/>
          <p:nvPr/>
        </p:nvSpPr>
        <p:spPr>
          <a:xfrm>
            <a:off x="548640" y="4572000"/>
            <a:ext cx="5486400" cy="548640"/>
          </a:xfrm>
          <a:prstGeom prst="rect">
            <a:avLst/>
          </a:prstGeom>
          <a:noFill/>
        </p:spPr>
        <p:txBody>
          <a:bodyPr wrap="square" anchor="t">
            <a:spAutoFit/>
          </a:bodyPr>
          <a:lstStyle/>
          <a:p>
            <a:pPr algn="l">
              <a:spcAft>
                <a:spcPts val="400"/>
              </a:spcAft>
            </a:pPr>
            <a:r>
              <a:rPr sz="1100" b="0">
                <a:solidFill>
                  <a:srgbClr val="7A8EA1"/>
                </a:solidFill>
                <a:latin typeface="Consolas"/>
              </a:rPr>
              <a:t>Only level 11 resembles its own number (011₈). 10→004, 12→022, 13→043 clearly do not.</a:t>
            </a:r>
          </a:p>
        </p:txBody>
      </p:sp>
      <p:sp>
        <p:nvSpPr>
          <p:cNvPr id="7" name="Rectangle 6"/>
          <p:cNvSpPr/>
          <p:nvPr/>
        </p:nvSpPr>
        <p:spPr>
          <a:xfrm>
            <a:off x="6309360" y="2514600"/>
            <a:ext cx="5349240" cy="356616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309360" y="2514600"/>
            <a:ext cx="45720" cy="356616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73952" y="2624328"/>
            <a:ext cx="5074920" cy="334670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“Each I/O device controller is assigned an interrupt vector referred to as ‘ident code’… There is a unique correspondence between an external device, the device number and the ident code. On the interfaces, the ident code… is selectable by a thumbwheel.”</a:t>
            </a:r>
          </a:p>
          <a:p>
            <a:pPr algn="l">
              <a:spcAft>
                <a:spcPts val="800"/>
              </a:spcAft>
            </a:pPr>
            <a:r>
              <a:rPr sz="1000" b="0">
                <a:solidFill>
                  <a:srgbClr val="7A8EA1"/>
                </a:solidFill>
                <a:latin typeface="Consolas"/>
              </a:rPr>
              <a:t>I.4.5.2, p. I-4-9</a:t>
            </a:r>
          </a:p>
          <a:p>
            <a:pPr algn="l">
              <a:spcAft>
                <a:spcPts val="200"/>
              </a:spcAft>
            </a:pPr>
            <a:r>
              <a:rPr sz="1150" b="0">
                <a:solidFill>
                  <a:srgbClr val="12222F"/>
                </a:solidFill>
                <a:latin typeface="Calibri"/>
              </a:rPr>
              <a:t>“In ND-100 there may be up to 2048 vectored interrupts… The first interrupting device found will respond with its 9 bit identification code and reset its interrupt condition… 9 bits give 512 different vectors on each of the four actual levels.”</a:t>
            </a:r>
          </a:p>
          <a:p>
            <a:pPr algn="l">
              <a:spcAft>
                <a:spcPts val="800"/>
              </a:spcAft>
            </a:pPr>
            <a:r>
              <a:rPr sz="1000" b="0">
                <a:solidFill>
                  <a:srgbClr val="7A8EA1"/>
                </a:solidFill>
                <a:latin typeface="Consolas"/>
              </a:rPr>
              <a:t>ND-06.015.02 · 2.9.2.3.1, p. 2-68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DIRECT MEMORY ACCESS · SECTION V</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DMA — a device moves data itself</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A granted DMA controller runs an ordinary memory cycle with no CPU help: address (BAPR) → data phase (BDAP) → memory answers BDRY. The BCU only watches the 8 µs timeout.</a:t>
            </a:r>
          </a:p>
        </p:txBody>
      </p:sp>
      <p:sp>
        <p:nvSpPr>
          <p:cNvPr id="5" name="TextBox 4"/>
          <p:cNvSpPr txBox="1"/>
          <p:nvPr/>
        </p:nvSpPr>
        <p:spPr>
          <a:xfrm>
            <a:off x="548640" y="2286000"/>
            <a:ext cx="5486400" cy="274320"/>
          </a:xfrm>
          <a:prstGeom prst="rect">
            <a:avLst/>
          </a:prstGeom>
          <a:noFill/>
        </p:spPr>
        <p:txBody>
          <a:bodyPr wrap="square" anchor="t">
            <a:spAutoFit/>
          </a:bodyPr>
          <a:lstStyle/>
          <a:p>
            <a:pPr algn="l">
              <a:spcAft>
                <a:spcPts val="400"/>
              </a:spcAft>
            </a:pPr>
            <a:r>
              <a:rPr sz="1100" b="1">
                <a:solidFill>
                  <a:srgbClr val="12222F"/>
                </a:solidFill>
                <a:latin typeface="Consolas"/>
              </a:rPr>
              <a:t>DMA READ   memory 010000 → device</a:t>
            </a:r>
          </a:p>
        </p:txBody>
      </p:sp>
      <p:sp>
        <p:nvSpPr>
          <p:cNvPr id="6" name="Rectangle 5"/>
          <p:cNvSpPr/>
          <p:nvPr/>
        </p:nvSpPr>
        <p:spPr>
          <a:xfrm>
            <a:off x="1965960" y="2560320"/>
            <a:ext cx="416051"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IDLE</a:t>
            </a:r>
          </a:p>
        </p:txBody>
      </p:sp>
      <p:sp>
        <p:nvSpPr>
          <p:cNvPr id="7" name="Rectangle 6"/>
          <p:cNvSpPr/>
          <p:nvPr/>
        </p:nvSpPr>
        <p:spPr>
          <a:xfrm>
            <a:off x="2382012" y="2560320"/>
            <a:ext cx="832103" cy="219456"/>
          </a:xfrm>
          <a:prstGeom prst="rect">
            <a:avLst/>
          </a:prstGeom>
          <a:solidFill>
            <a:srgbClr val="1565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REQ</a:t>
            </a:r>
          </a:p>
        </p:txBody>
      </p:sp>
      <p:sp>
        <p:nvSpPr>
          <p:cNvPr id="8" name="Rectangle 7"/>
          <p:cNvSpPr/>
          <p:nvPr/>
        </p:nvSpPr>
        <p:spPr>
          <a:xfrm>
            <a:off x="3214115" y="2560320"/>
            <a:ext cx="832103" cy="219456"/>
          </a:xfrm>
          <a:prstGeom prst="rect">
            <a:avLst/>
          </a:prstGeom>
          <a:solidFill>
            <a:srgbClr val="00838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ADDR</a:t>
            </a:r>
          </a:p>
        </p:txBody>
      </p:sp>
      <p:sp>
        <p:nvSpPr>
          <p:cNvPr id="9" name="Rectangle 8"/>
          <p:cNvSpPr/>
          <p:nvPr/>
        </p:nvSpPr>
        <p:spPr>
          <a:xfrm>
            <a:off x="4046220" y="2560320"/>
            <a:ext cx="832103" cy="219456"/>
          </a:xfrm>
          <a:prstGeom prst="rect">
            <a:avLst/>
          </a:prstGeom>
          <a:solidFill>
            <a:srgbClr val="C1440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DATA</a:t>
            </a:r>
          </a:p>
        </p:txBody>
      </p:sp>
      <p:sp>
        <p:nvSpPr>
          <p:cNvPr id="10" name="Rectangle 9"/>
          <p:cNvSpPr/>
          <p:nvPr/>
        </p:nvSpPr>
        <p:spPr>
          <a:xfrm>
            <a:off x="4878324" y="2560320"/>
            <a:ext cx="416051" cy="219456"/>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END</a:t>
            </a:r>
          </a:p>
        </p:txBody>
      </p:sp>
      <p:sp>
        <p:nvSpPr>
          <p:cNvPr id="11" name="Rectangle 10"/>
          <p:cNvSpPr/>
          <p:nvPr/>
        </p:nvSpPr>
        <p:spPr>
          <a:xfrm>
            <a:off x="5294376" y="2560320"/>
            <a:ext cx="832103" cy="219456"/>
          </a:xfrm>
          <a:prstGeom prst="rect">
            <a:avLst/>
          </a:prstGeom>
          <a:solidFill>
            <a:srgbClr val="7B1FA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gap</a:t>
            </a:r>
          </a:p>
        </p:txBody>
      </p:sp>
      <p:sp>
        <p:nvSpPr>
          <p:cNvPr id="12" name="TextBox 11"/>
          <p:cNvSpPr txBox="1"/>
          <p:nvPr/>
        </p:nvSpPr>
        <p:spPr>
          <a:xfrm>
            <a:off x="548640" y="2798063"/>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BREQ_n</a:t>
            </a:r>
          </a:p>
          <a:p>
            <a:r>
              <a:rPr sz="750">
                <a:solidFill>
                  <a:srgbClr val="7A8EA1"/>
                </a:solidFill>
                <a:latin typeface="Consolas"/>
              </a:rPr>
              <a:t>request</a:t>
            </a:r>
          </a:p>
        </p:txBody>
      </p:sp>
      <p:sp>
        <p:nvSpPr>
          <p:cNvPr id="13" name="Rectangle 12"/>
          <p:cNvSpPr/>
          <p:nvPr/>
        </p:nvSpPr>
        <p:spPr>
          <a:xfrm>
            <a:off x="1965960" y="284378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2382012" y="297179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2382012" y="2843783"/>
            <a:ext cx="20116" cy="1280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2798063" y="297179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214115" y="284378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214115" y="2843783"/>
            <a:ext cx="20116" cy="1280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3630168" y="284378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046220" y="284378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462271" y="284378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878323" y="284378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294375" y="284378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710427" y="284378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8640" y="3035807"/>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BMEM_n</a:t>
            </a:r>
          </a:p>
          <a:p>
            <a:r>
              <a:rPr sz="750">
                <a:solidFill>
                  <a:srgbClr val="7A8EA1"/>
                </a:solidFill>
                <a:latin typeface="Consolas"/>
              </a:rPr>
              <a:t>bus-mem</a:t>
            </a:r>
          </a:p>
        </p:txBody>
      </p:sp>
      <p:sp>
        <p:nvSpPr>
          <p:cNvPr id="26" name="Rectangle 25"/>
          <p:cNvSpPr/>
          <p:nvPr/>
        </p:nvSpPr>
        <p:spPr>
          <a:xfrm>
            <a:off x="1965960"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2382012"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798063" y="32095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2798063" y="3081527"/>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3214115" y="32095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3630168" y="32095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4046220" y="32095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4462271" y="320954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4878323"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4878323" y="3081527"/>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5294375"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5710427" y="308152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548640" y="3273551"/>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INGRANT_n</a:t>
            </a:r>
          </a:p>
          <a:p>
            <a:r>
              <a:rPr sz="750">
                <a:solidFill>
                  <a:srgbClr val="7A8EA1"/>
                </a:solidFill>
                <a:latin typeface="Consolas"/>
              </a:rPr>
              <a:t>token</a:t>
            </a:r>
          </a:p>
        </p:txBody>
      </p:sp>
      <p:sp>
        <p:nvSpPr>
          <p:cNvPr id="39" name="Rectangle 38"/>
          <p:cNvSpPr/>
          <p:nvPr/>
        </p:nvSpPr>
        <p:spPr>
          <a:xfrm>
            <a:off x="1965960" y="331927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2382012" y="331927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2798063" y="344728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2798063" y="3319271"/>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ectangle 42"/>
          <p:cNvSpPr/>
          <p:nvPr/>
        </p:nvSpPr>
        <p:spPr>
          <a:xfrm>
            <a:off x="3214115" y="344728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a:off x="3630168" y="344728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4046220" y="344728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4462271" y="344728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a:off x="4878323" y="331927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ectangle 47"/>
          <p:cNvSpPr/>
          <p:nvPr/>
        </p:nvSpPr>
        <p:spPr>
          <a:xfrm>
            <a:off x="4878323" y="3319271"/>
            <a:ext cx="20116" cy="1280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5294375" y="331927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a:off x="5710427" y="331927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548640" y="3511295"/>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BAPR_n</a:t>
            </a:r>
          </a:p>
          <a:p>
            <a:r>
              <a:rPr sz="750">
                <a:solidFill>
                  <a:srgbClr val="7A8EA1"/>
                </a:solidFill>
                <a:latin typeface="Consolas"/>
              </a:rPr>
              <a:t>addr</a:t>
            </a:r>
          </a:p>
        </p:txBody>
      </p:sp>
      <p:sp>
        <p:nvSpPr>
          <p:cNvPr id="52" name="Rectangle 51"/>
          <p:cNvSpPr/>
          <p:nvPr/>
        </p:nvSpPr>
        <p:spPr>
          <a:xfrm>
            <a:off x="1965960" y="355701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Rectangle 52"/>
          <p:cNvSpPr/>
          <p:nvPr/>
        </p:nvSpPr>
        <p:spPr>
          <a:xfrm>
            <a:off x="2382012" y="355701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ectangle 53"/>
          <p:cNvSpPr/>
          <p:nvPr/>
        </p:nvSpPr>
        <p:spPr>
          <a:xfrm>
            <a:off x="2798063" y="355701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Rectangle 54"/>
          <p:cNvSpPr/>
          <p:nvPr/>
        </p:nvSpPr>
        <p:spPr>
          <a:xfrm>
            <a:off x="3214115" y="368503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Rectangle 55"/>
          <p:cNvSpPr/>
          <p:nvPr/>
        </p:nvSpPr>
        <p:spPr>
          <a:xfrm>
            <a:off x="3214115" y="3557015"/>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Rectangle 56"/>
          <p:cNvSpPr/>
          <p:nvPr/>
        </p:nvSpPr>
        <p:spPr>
          <a:xfrm>
            <a:off x="3630168" y="368503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Rectangle 57"/>
          <p:cNvSpPr/>
          <p:nvPr/>
        </p:nvSpPr>
        <p:spPr>
          <a:xfrm>
            <a:off x="4046220" y="355701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Rectangle 58"/>
          <p:cNvSpPr/>
          <p:nvPr/>
        </p:nvSpPr>
        <p:spPr>
          <a:xfrm>
            <a:off x="4046220" y="3557015"/>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4462271" y="355701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Rectangle 60"/>
          <p:cNvSpPr/>
          <p:nvPr/>
        </p:nvSpPr>
        <p:spPr>
          <a:xfrm>
            <a:off x="4878323" y="355701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5294375" y="355701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Rectangle 62"/>
          <p:cNvSpPr/>
          <p:nvPr/>
        </p:nvSpPr>
        <p:spPr>
          <a:xfrm>
            <a:off x="5710427" y="355701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548640" y="3749039"/>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BINPUT_n</a:t>
            </a:r>
          </a:p>
          <a:p>
            <a:r>
              <a:rPr sz="750">
                <a:solidFill>
                  <a:srgbClr val="7A8EA1"/>
                </a:solidFill>
                <a:latin typeface="Consolas"/>
              </a:rPr>
              <a:t>high=read</a:t>
            </a:r>
          </a:p>
        </p:txBody>
      </p:sp>
      <p:sp>
        <p:nvSpPr>
          <p:cNvPr id="65" name="Rectangle 64"/>
          <p:cNvSpPr/>
          <p:nvPr/>
        </p:nvSpPr>
        <p:spPr>
          <a:xfrm>
            <a:off x="1965960"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2382012"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Rectangle 66"/>
          <p:cNvSpPr/>
          <p:nvPr/>
        </p:nvSpPr>
        <p:spPr>
          <a:xfrm>
            <a:off x="2798063"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Rectangle 67"/>
          <p:cNvSpPr/>
          <p:nvPr/>
        </p:nvSpPr>
        <p:spPr>
          <a:xfrm>
            <a:off x="3214115"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Rectangle 68"/>
          <p:cNvSpPr/>
          <p:nvPr/>
        </p:nvSpPr>
        <p:spPr>
          <a:xfrm>
            <a:off x="3630168"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Rectangle 69"/>
          <p:cNvSpPr/>
          <p:nvPr/>
        </p:nvSpPr>
        <p:spPr>
          <a:xfrm>
            <a:off x="4046220"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Rectangle 70"/>
          <p:cNvSpPr/>
          <p:nvPr/>
        </p:nvSpPr>
        <p:spPr>
          <a:xfrm>
            <a:off x="4462271"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Rectangle 71"/>
          <p:cNvSpPr/>
          <p:nvPr/>
        </p:nvSpPr>
        <p:spPr>
          <a:xfrm>
            <a:off x="4878323"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Rectangle 72"/>
          <p:cNvSpPr/>
          <p:nvPr/>
        </p:nvSpPr>
        <p:spPr>
          <a:xfrm>
            <a:off x="5294375"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Rectangle 73"/>
          <p:cNvSpPr/>
          <p:nvPr/>
        </p:nvSpPr>
        <p:spPr>
          <a:xfrm>
            <a:off x="5710427" y="379475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TextBox 74"/>
          <p:cNvSpPr txBox="1"/>
          <p:nvPr/>
        </p:nvSpPr>
        <p:spPr>
          <a:xfrm>
            <a:off x="548640" y="3986783"/>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BDAP_n</a:t>
            </a:r>
          </a:p>
          <a:p>
            <a:r>
              <a:rPr sz="750">
                <a:solidFill>
                  <a:srgbClr val="7A8EA1"/>
                </a:solidFill>
                <a:latin typeface="Consolas"/>
              </a:rPr>
              <a:t>data</a:t>
            </a:r>
          </a:p>
        </p:txBody>
      </p:sp>
      <p:sp>
        <p:nvSpPr>
          <p:cNvPr id="76" name="Rectangle 75"/>
          <p:cNvSpPr/>
          <p:nvPr/>
        </p:nvSpPr>
        <p:spPr>
          <a:xfrm>
            <a:off x="1965960" y="4032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Rectangle 76"/>
          <p:cNvSpPr/>
          <p:nvPr/>
        </p:nvSpPr>
        <p:spPr>
          <a:xfrm>
            <a:off x="2382012" y="4032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Rectangle 77"/>
          <p:cNvSpPr/>
          <p:nvPr/>
        </p:nvSpPr>
        <p:spPr>
          <a:xfrm>
            <a:off x="2798063" y="4032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Rectangle 78"/>
          <p:cNvSpPr/>
          <p:nvPr/>
        </p:nvSpPr>
        <p:spPr>
          <a:xfrm>
            <a:off x="3214115" y="4032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Rectangle 79"/>
          <p:cNvSpPr/>
          <p:nvPr/>
        </p:nvSpPr>
        <p:spPr>
          <a:xfrm>
            <a:off x="3630168" y="4032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Rectangle 80"/>
          <p:cNvSpPr/>
          <p:nvPr/>
        </p:nvSpPr>
        <p:spPr>
          <a:xfrm>
            <a:off x="4046220" y="416051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Rectangle 81"/>
          <p:cNvSpPr/>
          <p:nvPr/>
        </p:nvSpPr>
        <p:spPr>
          <a:xfrm>
            <a:off x="4046220" y="4032503"/>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Rectangle 82"/>
          <p:cNvSpPr/>
          <p:nvPr/>
        </p:nvSpPr>
        <p:spPr>
          <a:xfrm>
            <a:off x="4462271" y="416051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Rectangle 83"/>
          <p:cNvSpPr/>
          <p:nvPr/>
        </p:nvSpPr>
        <p:spPr>
          <a:xfrm>
            <a:off x="4878323" y="4032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Rectangle 84"/>
          <p:cNvSpPr/>
          <p:nvPr/>
        </p:nvSpPr>
        <p:spPr>
          <a:xfrm>
            <a:off x="4878323" y="4032503"/>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Rectangle 85"/>
          <p:cNvSpPr/>
          <p:nvPr/>
        </p:nvSpPr>
        <p:spPr>
          <a:xfrm>
            <a:off x="5294375" y="4032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Rectangle 86"/>
          <p:cNvSpPr/>
          <p:nvPr/>
        </p:nvSpPr>
        <p:spPr>
          <a:xfrm>
            <a:off x="5710427" y="4032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TextBox 87"/>
          <p:cNvSpPr txBox="1"/>
          <p:nvPr/>
        </p:nvSpPr>
        <p:spPr>
          <a:xfrm>
            <a:off x="548640" y="4224527"/>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BDRY_n</a:t>
            </a:r>
          </a:p>
          <a:p>
            <a:r>
              <a:rPr sz="750">
                <a:solidFill>
                  <a:srgbClr val="7A8EA1"/>
                </a:solidFill>
                <a:latin typeface="Consolas"/>
              </a:rPr>
              <a:t>ready</a:t>
            </a:r>
          </a:p>
        </p:txBody>
      </p:sp>
      <p:sp>
        <p:nvSpPr>
          <p:cNvPr id="89" name="Rectangle 88"/>
          <p:cNvSpPr/>
          <p:nvPr/>
        </p:nvSpPr>
        <p:spPr>
          <a:xfrm>
            <a:off x="1965960" y="4270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Rectangle 89"/>
          <p:cNvSpPr/>
          <p:nvPr/>
        </p:nvSpPr>
        <p:spPr>
          <a:xfrm>
            <a:off x="2382012" y="4270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Rectangle 90"/>
          <p:cNvSpPr/>
          <p:nvPr/>
        </p:nvSpPr>
        <p:spPr>
          <a:xfrm>
            <a:off x="2798063" y="4270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Rectangle 91"/>
          <p:cNvSpPr/>
          <p:nvPr/>
        </p:nvSpPr>
        <p:spPr>
          <a:xfrm>
            <a:off x="3214115" y="4270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Rectangle 92"/>
          <p:cNvSpPr/>
          <p:nvPr/>
        </p:nvSpPr>
        <p:spPr>
          <a:xfrm>
            <a:off x="3630168" y="4270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Rectangle 93"/>
          <p:cNvSpPr/>
          <p:nvPr/>
        </p:nvSpPr>
        <p:spPr>
          <a:xfrm>
            <a:off x="4046220" y="4270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Rectangle 94"/>
          <p:cNvSpPr/>
          <p:nvPr/>
        </p:nvSpPr>
        <p:spPr>
          <a:xfrm>
            <a:off x="4462271" y="439826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Rectangle 95"/>
          <p:cNvSpPr/>
          <p:nvPr/>
        </p:nvSpPr>
        <p:spPr>
          <a:xfrm>
            <a:off x="4462271" y="4270247"/>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Rectangle 96"/>
          <p:cNvSpPr/>
          <p:nvPr/>
        </p:nvSpPr>
        <p:spPr>
          <a:xfrm>
            <a:off x="4878323" y="4270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Rectangle 97"/>
          <p:cNvSpPr/>
          <p:nvPr/>
        </p:nvSpPr>
        <p:spPr>
          <a:xfrm>
            <a:off x="4878323" y="4270247"/>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Rectangle 98"/>
          <p:cNvSpPr/>
          <p:nvPr/>
        </p:nvSpPr>
        <p:spPr>
          <a:xfrm>
            <a:off x="5294375" y="4270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0" name="Rectangle 99"/>
          <p:cNvSpPr/>
          <p:nvPr/>
        </p:nvSpPr>
        <p:spPr>
          <a:xfrm>
            <a:off x="5710427" y="4270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TextBox 100"/>
          <p:cNvSpPr txBox="1"/>
          <p:nvPr/>
        </p:nvSpPr>
        <p:spPr>
          <a:xfrm>
            <a:off x="548640" y="4462271"/>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BD[23:0]</a:t>
            </a:r>
          </a:p>
          <a:p>
            <a:r>
              <a:rPr sz="750">
                <a:solidFill>
                  <a:srgbClr val="7A8EA1"/>
                </a:solidFill>
                <a:latin typeface="Consolas"/>
              </a:rPr>
              <a:t>addr/data</a:t>
            </a:r>
          </a:p>
        </p:txBody>
      </p:sp>
      <p:sp>
        <p:nvSpPr>
          <p:cNvPr id="102" name="Rectangle 101"/>
          <p:cNvSpPr/>
          <p:nvPr/>
        </p:nvSpPr>
        <p:spPr>
          <a:xfrm>
            <a:off x="1965960" y="4581143"/>
            <a:ext cx="1248155"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 name="Rectangle 102"/>
          <p:cNvSpPr/>
          <p:nvPr/>
        </p:nvSpPr>
        <p:spPr>
          <a:xfrm>
            <a:off x="3214115" y="4489703"/>
            <a:ext cx="832103" cy="164592"/>
          </a:xfrm>
          <a:prstGeom prst="rect">
            <a:avLst/>
          </a:prstGeom>
          <a:solidFill>
            <a:srgbClr val="D6E9EC"/>
          </a:solidFill>
          <a:ln w="9525">
            <a:solidFill>
              <a:srgbClr val="00838F"/>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00838F"/>
                </a:solidFill>
                <a:latin typeface="Calibri"/>
              </a:rPr>
              <a:t>010000</a:t>
            </a:r>
          </a:p>
        </p:txBody>
      </p:sp>
      <p:sp>
        <p:nvSpPr>
          <p:cNvPr id="104" name="Rectangle 103"/>
          <p:cNvSpPr/>
          <p:nvPr/>
        </p:nvSpPr>
        <p:spPr>
          <a:xfrm>
            <a:off x="4046220" y="4581143"/>
            <a:ext cx="416051"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Rectangle 104"/>
          <p:cNvSpPr/>
          <p:nvPr/>
        </p:nvSpPr>
        <p:spPr>
          <a:xfrm>
            <a:off x="4462272" y="4489703"/>
            <a:ext cx="416051" cy="164592"/>
          </a:xfrm>
          <a:prstGeom prst="rect">
            <a:avLst/>
          </a:prstGeom>
          <a:solidFill>
            <a:srgbClr val="F7DFCF"/>
          </a:solidFill>
          <a:ln w="9525">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C1440E"/>
                </a:solidFill>
                <a:latin typeface="Calibri"/>
              </a:rPr>
              <a:t>042525</a:t>
            </a:r>
          </a:p>
        </p:txBody>
      </p:sp>
      <p:sp>
        <p:nvSpPr>
          <p:cNvPr id="106" name="Rectangle 105"/>
          <p:cNvSpPr/>
          <p:nvPr/>
        </p:nvSpPr>
        <p:spPr>
          <a:xfrm>
            <a:off x="4878324" y="4581143"/>
            <a:ext cx="1248155"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TextBox 106"/>
          <p:cNvSpPr txBox="1"/>
          <p:nvPr/>
        </p:nvSpPr>
        <p:spPr>
          <a:xfrm>
            <a:off x="548640" y="4700015"/>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dma_ack</a:t>
            </a:r>
          </a:p>
          <a:p>
            <a:r>
              <a:rPr sz="750">
                <a:solidFill>
                  <a:srgbClr val="7A8EA1"/>
                </a:solidFill>
                <a:latin typeface="Consolas"/>
              </a:rPr>
              <a:t>done</a:t>
            </a:r>
          </a:p>
        </p:txBody>
      </p:sp>
      <p:sp>
        <p:nvSpPr>
          <p:cNvPr id="108" name="Rectangle 107"/>
          <p:cNvSpPr/>
          <p:nvPr/>
        </p:nvSpPr>
        <p:spPr>
          <a:xfrm>
            <a:off x="1965960" y="487375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Rectangle 108"/>
          <p:cNvSpPr/>
          <p:nvPr/>
        </p:nvSpPr>
        <p:spPr>
          <a:xfrm>
            <a:off x="2382012" y="487375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Rectangle 109"/>
          <p:cNvSpPr/>
          <p:nvPr/>
        </p:nvSpPr>
        <p:spPr>
          <a:xfrm>
            <a:off x="2798063" y="487375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1" name="Rectangle 110"/>
          <p:cNvSpPr/>
          <p:nvPr/>
        </p:nvSpPr>
        <p:spPr>
          <a:xfrm>
            <a:off x="3214115" y="487375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Rectangle 111"/>
          <p:cNvSpPr/>
          <p:nvPr/>
        </p:nvSpPr>
        <p:spPr>
          <a:xfrm>
            <a:off x="3630168" y="487375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Rectangle 112"/>
          <p:cNvSpPr/>
          <p:nvPr/>
        </p:nvSpPr>
        <p:spPr>
          <a:xfrm>
            <a:off x="4046220" y="487375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4" name="Rectangle 113"/>
          <p:cNvSpPr/>
          <p:nvPr/>
        </p:nvSpPr>
        <p:spPr>
          <a:xfrm>
            <a:off x="4462271" y="487375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5" name="Rectangle 114"/>
          <p:cNvSpPr/>
          <p:nvPr/>
        </p:nvSpPr>
        <p:spPr>
          <a:xfrm>
            <a:off x="4878323" y="474573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Rectangle 115"/>
          <p:cNvSpPr/>
          <p:nvPr/>
        </p:nvSpPr>
        <p:spPr>
          <a:xfrm>
            <a:off x="4878323" y="4745735"/>
            <a:ext cx="20116" cy="128015"/>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7" name="Rectangle 116"/>
          <p:cNvSpPr/>
          <p:nvPr/>
        </p:nvSpPr>
        <p:spPr>
          <a:xfrm>
            <a:off x="5294375" y="487375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Rectangle 117"/>
          <p:cNvSpPr/>
          <p:nvPr/>
        </p:nvSpPr>
        <p:spPr>
          <a:xfrm>
            <a:off x="5294375" y="4745735"/>
            <a:ext cx="20116" cy="128015"/>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9" name="Rectangle 118"/>
          <p:cNvSpPr/>
          <p:nvPr/>
        </p:nvSpPr>
        <p:spPr>
          <a:xfrm>
            <a:off x="5710427" y="487375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0" name="TextBox 119"/>
          <p:cNvSpPr txBox="1"/>
          <p:nvPr/>
        </p:nvSpPr>
        <p:spPr>
          <a:xfrm>
            <a:off x="548640" y="4617720"/>
            <a:ext cx="5486400" cy="274320"/>
          </a:xfrm>
          <a:prstGeom prst="rect">
            <a:avLst/>
          </a:prstGeom>
          <a:noFill/>
        </p:spPr>
        <p:txBody>
          <a:bodyPr wrap="square" anchor="t">
            <a:spAutoFit/>
          </a:bodyPr>
          <a:lstStyle/>
          <a:p>
            <a:pPr algn="l">
              <a:spcAft>
                <a:spcPts val="400"/>
              </a:spcAft>
            </a:pPr>
            <a:r>
              <a:rPr sz="1100" b="1">
                <a:solidFill>
                  <a:srgbClr val="12222F"/>
                </a:solidFill>
                <a:latin typeface="Consolas"/>
              </a:rPr>
              <a:t>DMA WRITE   device → memory 010000</a:t>
            </a:r>
          </a:p>
        </p:txBody>
      </p:sp>
      <p:sp>
        <p:nvSpPr>
          <p:cNvPr id="121" name="Rectangle 120"/>
          <p:cNvSpPr/>
          <p:nvPr/>
        </p:nvSpPr>
        <p:spPr>
          <a:xfrm>
            <a:off x="1965960" y="4892040"/>
            <a:ext cx="416051" cy="219456"/>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IDLE</a:t>
            </a:r>
          </a:p>
        </p:txBody>
      </p:sp>
      <p:sp>
        <p:nvSpPr>
          <p:cNvPr id="122" name="Rectangle 121"/>
          <p:cNvSpPr/>
          <p:nvPr/>
        </p:nvSpPr>
        <p:spPr>
          <a:xfrm>
            <a:off x="2382012" y="4892040"/>
            <a:ext cx="832103" cy="219456"/>
          </a:xfrm>
          <a:prstGeom prst="rect">
            <a:avLst/>
          </a:prstGeom>
          <a:solidFill>
            <a:srgbClr val="1565C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REQ</a:t>
            </a:r>
          </a:p>
        </p:txBody>
      </p:sp>
      <p:sp>
        <p:nvSpPr>
          <p:cNvPr id="123" name="Rectangle 122"/>
          <p:cNvSpPr/>
          <p:nvPr/>
        </p:nvSpPr>
        <p:spPr>
          <a:xfrm>
            <a:off x="3214115" y="4892040"/>
            <a:ext cx="832103" cy="219456"/>
          </a:xfrm>
          <a:prstGeom prst="rect">
            <a:avLst/>
          </a:prstGeom>
          <a:solidFill>
            <a:srgbClr val="00838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ADDR</a:t>
            </a:r>
          </a:p>
        </p:txBody>
      </p:sp>
      <p:sp>
        <p:nvSpPr>
          <p:cNvPr id="124" name="Rectangle 123"/>
          <p:cNvSpPr/>
          <p:nvPr/>
        </p:nvSpPr>
        <p:spPr>
          <a:xfrm>
            <a:off x="4046220" y="4892040"/>
            <a:ext cx="832103" cy="219456"/>
          </a:xfrm>
          <a:prstGeom prst="rect">
            <a:avLst/>
          </a:prstGeom>
          <a:solidFill>
            <a:srgbClr val="C1440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DATA</a:t>
            </a:r>
          </a:p>
        </p:txBody>
      </p:sp>
      <p:sp>
        <p:nvSpPr>
          <p:cNvPr id="125" name="Rectangle 124"/>
          <p:cNvSpPr/>
          <p:nvPr/>
        </p:nvSpPr>
        <p:spPr>
          <a:xfrm>
            <a:off x="4878324" y="4892040"/>
            <a:ext cx="416051" cy="219456"/>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END</a:t>
            </a:r>
          </a:p>
        </p:txBody>
      </p:sp>
      <p:sp>
        <p:nvSpPr>
          <p:cNvPr id="126" name="Rectangle 125"/>
          <p:cNvSpPr/>
          <p:nvPr/>
        </p:nvSpPr>
        <p:spPr>
          <a:xfrm>
            <a:off x="5294376" y="4892040"/>
            <a:ext cx="832103" cy="219456"/>
          </a:xfrm>
          <a:prstGeom prst="rect">
            <a:avLst/>
          </a:prstGeom>
          <a:solidFill>
            <a:srgbClr val="7B1FA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00" b="1">
                <a:solidFill>
                  <a:srgbClr val="FFFFFF"/>
                </a:solidFill>
                <a:latin typeface="Calibri"/>
              </a:rPr>
              <a:t>gap</a:t>
            </a:r>
          </a:p>
        </p:txBody>
      </p:sp>
      <p:sp>
        <p:nvSpPr>
          <p:cNvPr id="127" name="TextBox 126"/>
          <p:cNvSpPr txBox="1"/>
          <p:nvPr/>
        </p:nvSpPr>
        <p:spPr>
          <a:xfrm>
            <a:off x="548640" y="5129783"/>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BREQ_n</a:t>
            </a:r>
          </a:p>
          <a:p>
            <a:r>
              <a:rPr sz="750">
                <a:solidFill>
                  <a:srgbClr val="7A8EA1"/>
                </a:solidFill>
                <a:latin typeface="Consolas"/>
              </a:rPr>
              <a:t>request</a:t>
            </a:r>
          </a:p>
        </p:txBody>
      </p:sp>
      <p:sp>
        <p:nvSpPr>
          <p:cNvPr id="128" name="Rectangle 127"/>
          <p:cNvSpPr/>
          <p:nvPr/>
        </p:nvSpPr>
        <p:spPr>
          <a:xfrm>
            <a:off x="1965960" y="5175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9" name="Rectangle 128"/>
          <p:cNvSpPr/>
          <p:nvPr/>
        </p:nvSpPr>
        <p:spPr>
          <a:xfrm>
            <a:off x="2382012" y="530351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0" name="Rectangle 129"/>
          <p:cNvSpPr/>
          <p:nvPr/>
        </p:nvSpPr>
        <p:spPr>
          <a:xfrm>
            <a:off x="2382012" y="5175503"/>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1" name="Rectangle 130"/>
          <p:cNvSpPr/>
          <p:nvPr/>
        </p:nvSpPr>
        <p:spPr>
          <a:xfrm>
            <a:off x="2798063" y="530351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2" name="Rectangle 131"/>
          <p:cNvSpPr/>
          <p:nvPr/>
        </p:nvSpPr>
        <p:spPr>
          <a:xfrm>
            <a:off x="3214115" y="5175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 name="Rectangle 132"/>
          <p:cNvSpPr/>
          <p:nvPr/>
        </p:nvSpPr>
        <p:spPr>
          <a:xfrm>
            <a:off x="3214115" y="5175503"/>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4" name="Rectangle 133"/>
          <p:cNvSpPr/>
          <p:nvPr/>
        </p:nvSpPr>
        <p:spPr>
          <a:xfrm>
            <a:off x="3630168" y="5175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5" name="Rectangle 134"/>
          <p:cNvSpPr/>
          <p:nvPr/>
        </p:nvSpPr>
        <p:spPr>
          <a:xfrm>
            <a:off x="4046220" y="5175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Rectangle 135"/>
          <p:cNvSpPr/>
          <p:nvPr/>
        </p:nvSpPr>
        <p:spPr>
          <a:xfrm>
            <a:off x="4462271" y="5175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7" name="Rectangle 136"/>
          <p:cNvSpPr/>
          <p:nvPr/>
        </p:nvSpPr>
        <p:spPr>
          <a:xfrm>
            <a:off x="4878323" y="5175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8" name="Rectangle 137"/>
          <p:cNvSpPr/>
          <p:nvPr/>
        </p:nvSpPr>
        <p:spPr>
          <a:xfrm>
            <a:off x="5294375" y="5175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9" name="Rectangle 138"/>
          <p:cNvSpPr/>
          <p:nvPr/>
        </p:nvSpPr>
        <p:spPr>
          <a:xfrm>
            <a:off x="5710427" y="517550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0" name="TextBox 139"/>
          <p:cNvSpPr txBox="1"/>
          <p:nvPr/>
        </p:nvSpPr>
        <p:spPr>
          <a:xfrm>
            <a:off x="548640" y="5367527"/>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BMEM_n</a:t>
            </a:r>
          </a:p>
          <a:p>
            <a:r>
              <a:rPr sz="750">
                <a:solidFill>
                  <a:srgbClr val="7A8EA1"/>
                </a:solidFill>
                <a:latin typeface="Consolas"/>
              </a:rPr>
              <a:t>bus-mem</a:t>
            </a:r>
          </a:p>
        </p:txBody>
      </p:sp>
      <p:sp>
        <p:nvSpPr>
          <p:cNvPr id="141" name="Rectangle 140"/>
          <p:cNvSpPr/>
          <p:nvPr/>
        </p:nvSpPr>
        <p:spPr>
          <a:xfrm>
            <a:off x="1965960" y="5413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2" name="Rectangle 141"/>
          <p:cNvSpPr/>
          <p:nvPr/>
        </p:nvSpPr>
        <p:spPr>
          <a:xfrm>
            <a:off x="2382012" y="5413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 name="Rectangle 142"/>
          <p:cNvSpPr/>
          <p:nvPr/>
        </p:nvSpPr>
        <p:spPr>
          <a:xfrm>
            <a:off x="2798063" y="554126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4" name="Rectangle 143"/>
          <p:cNvSpPr/>
          <p:nvPr/>
        </p:nvSpPr>
        <p:spPr>
          <a:xfrm>
            <a:off x="2798063" y="5413247"/>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5" name="Rectangle 144"/>
          <p:cNvSpPr/>
          <p:nvPr/>
        </p:nvSpPr>
        <p:spPr>
          <a:xfrm>
            <a:off x="3214115" y="554126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6" name="Rectangle 145"/>
          <p:cNvSpPr/>
          <p:nvPr/>
        </p:nvSpPr>
        <p:spPr>
          <a:xfrm>
            <a:off x="3630168" y="554126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7" name="Rectangle 146"/>
          <p:cNvSpPr/>
          <p:nvPr/>
        </p:nvSpPr>
        <p:spPr>
          <a:xfrm>
            <a:off x="4046220" y="554126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8" name="Rectangle 147"/>
          <p:cNvSpPr/>
          <p:nvPr/>
        </p:nvSpPr>
        <p:spPr>
          <a:xfrm>
            <a:off x="4462271" y="554126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9" name="Rectangle 148"/>
          <p:cNvSpPr/>
          <p:nvPr/>
        </p:nvSpPr>
        <p:spPr>
          <a:xfrm>
            <a:off x="4878323" y="5413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0" name="Rectangle 149"/>
          <p:cNvSpPr/>
          <p:nvPr/>
        </p:nvSpPr>
        <p:spPr>
          <a:xfrm>
            <a:off x="4878323" y="5413247"/>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1" name="Rectangle 150"/>
          <p:cNvSpPr/>
          <p:nvPr/>
        </p:nvSpPr>
        <p:spPr>
          <a:xfrm>
            <a:off x="5294375" y="5413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2" name="Rectangle 151"/>
          <p:cNvSpPr/>
          <p:nvPr/>
        </p:nvSpPr>
        <p:spPr>
          <a:xfrm>
            <a:off x="5710427" y="541324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3" name="TextBox 152"/>
          <p:cNvSpPr txBox="1"/>
          <p:nvPr/>
        </p:nvSpPr>
        <p:spPr>
          <a:xfrm>
            <a:off x="548640" y="5605271"/>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INGRANT_n</a:t>
            </a:r>
          </a:p>
          <a:p>
            <a:r>
              <a:rPr sz="750">
                <a:solidFill>
                  <a:srgbClr val="7A8EA1"/>
                </a:solidFill>
                <a:latin typeface="Consolas"/>
              </a:rPr>
              <a:t>token</a:t>
            </a:r>
          </a:p>
        </p:txBody>
      </p:sp>
      <p:sp>
        <p:nvSpPr>
          <p:cNvPr id="154" name="Rectangle 153"/>
          <p:cNvSpPr/>
          <p:nvPr/>
        </p:nvSpPr>
        <p:spPr>
          <a:xfrm>
            <a:off x="1965960" y="565099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5" name="Rectangle 154"/>
          <p:cNvSpPr/>
          <p:nvPr/>
        </p:nvSpPr>
        <p:spPr>
          <a:xfrm>
            <a:off x="2382012" y="565099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6" name="Rectangle 155"/>
          <p:cNvSpPr/>
          <p:nvPr/>
        </p:nvSpPr>
        <p:spPr>
          <a:xfrm>
            <a:off x="2798063" y="577900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7" name="Rectangle 156"/>
          <p:cNvSpPr/>
          <p:nvPr/>
        </p:nvSpPr>
        <p:spPr>
          <a:xfrm>
            <a:off x="2798063" y="5650991"/>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8" name="Rectangle 157"/>
          <p:cNvSpPr/>
          <p:nvPr/>
        </p:nvSpPr>
        <p:spPr>
          <a:xfrm>
            <a:off x="3214115" y="577900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9" name="Rectangle 158"/>
          <p:cNvSpPr/>
          <p:nvPr/>
        </p:nvSpPr>
        <p:spPr>
          <a:xfrm>
            <a:off x="3630168" y="577900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0" name="Rectangle 159"/>
          <p:cNvSpPr/>
          <p:nvPr/>
        </p:nvSpPr>
        <p:spPr>
          <a:xfrm>
            <a:off x="4046220" y="577900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1" name="Rectangle 160"/>
          <p:cNvSpPr/>
          <p:nvPr/>
        </p:nvSpPr>
        <p:spPr>
          <a:xfrm>
            <a:off x="4462271" y="577900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2" name="Rectangle 161"/>
          <p:cNvSpPr/>
          <p:nvPr/>
        </p:nvSpPr>
        <p:spPr>
          <a:xfrm>
            <a:off x="4878323" y="565099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3" name="Rectangle 162"/>
          <p:cNvSpPr/>
          <p:nvPr/>
        </p:nvSpPr>
        <p:spPr>
          <a:xfrm>
            <a:off x="4878323" y="5650991"/>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4" name="Rectangle 163"/>
          <p:cNvSpPr/>
          <p:nvPr/>
        </p:nvSpPr>
        <p:spPr>
          <a:xfrm>
            <a:off x="5294375" y="565099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5" name="Rectangle 164"/>
          <p:cNvSpPr/>
          <p:nvPr/>
        </p:nvSpPr>
        <p:spPr>
          <a:xfrm>
            <a:off x="5710427" y="5650991"/>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6" name="TextBox 165"/>
          <p:cNvSpPr txBox="1"/>
          <p:nvPr/>
        </p:nvSpPr>
        <p:spPr>
          <a:xfrm>
            <a:off x="548640" y="5843015"/>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BAPR_n</a:t>
            </a:r>
          </a:p>
          <a:p>
            <a:r>
              <a:rPr sz="750">
                <a:solidFill>
                  <a:srgbClr val="7A8EA1"/>
                </a:solidFill>
                <a:latin typeface="Consolas"/>
              </a:rPr>
              <a:t>addr</a:t>
            </a:r>
          </a:p>
        </p:txBody>
      </p:sp>
      <p:sp>
        <p:nvSpPr>
          <p:cNvPr id="167" name="Rectangle 166"/>
          <p:cNvSpPr/>
          <p:nvPr/>
        </p:nvSpPr>
        <p:spPr>
          <a:xfrm>
            <a:off x="1965960" y="588873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8" name="Rectangle 167"/>
          <p:cNvSpPr/>
          <p:nvPr/>
        </p:nvSpPr>
        <p:spPr>
          <a:xfrm>
            <a:off x="2382012" y="588873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9" name="Rectangle 168"/>
          <p:cNvSpPr/>
          <p:nvPr/>
        </p:nvSpPr>
        <p:spPr>
          <a:xfrm>
            <a:off x="2798063" y="588873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0" name="Rectangle 169"/>
          <p:cNvSpPr/>
          <p:nvPr/>
        </p:nvSpPr>
        <p:spPr>
          <a:xfrm>
            <a:off x="3214115" y="601675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1" name="Rectangle 170"/>
          <p:cNvSpPr/>
          <p:nvPr/>
        </p:nvSpPr>
        <p:spPr>
          <a:xfrm>
            <a:off x="3214115" y="5888735"/>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2" name="Rectangle 171"/>
          <p:cNvSpPr/>
          <p:nvPr/>
        </p:nvSpPr>
        <p:spPr>
          <a:xfrm>
            <a:off x="3630168" y="6016751"/>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3" name="Rectangle 172"/>
          <p:cNvSpPr/>
          <p:nvPr/>
        </p:nvSpPr>
        <p:spPr>
          <a:xfrm>
            <a:off x="4046220" y="588873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4" name="Rectangle 173"/>
          <p:cNvSpPr/>
          <p:nvPr/>
        </p:nvSpPr>
        <p:spPr>
          <a:xfrm>
            <a:off x="4046220" y="5888735"/>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5" name="Rectangle 174"/>
          <p:cNvSpPr/>
          <p:nvPr/>
        </p:nvSpPr>
        <p:spPr>
          <a:xfrm>
            <a:off x="4462271" y="588873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6" name="Rectangle 175"/>
          <p:cNvSpPr/>
          <p:nvPr/>
        </p:nvSpPr>
        <p:spPr>
          <a:xfrm>
            <a:off x="4878323" y="588873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7" name="Rectangle 176"/>
          <p:cNvSpPr/>
          <p:nvPr/>
        </p:nvSpPr>
        <p:spPr>
          <a:xfrm>
            <a:off x="5294375" y="588873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8" name="Rectangle 177"/>
          <p:cNvSpPr/>
          <p:nvPr/>
        </p:nvSpPr>
        <p:spPr>
          <a:xfrm>
            <a:off x="5710427" y="588873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9" name="TextBox 178"/>
          <p:cNvSpPr txBox="1"/>
          <p:nvPr/>
        </p:nvSpPr>
        <p:spPr>
          <a:xfrm>
            <a:off x="548640" y="6080759"/>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BINPUT_n</a:t>
            </a:r>
          </a:p>
          <a:p>
            <a:r>
              <a:rPr sz="750">
                <a:solidFill>
                  <a:srgbClr val="7A8EA1"/>
                </a:solidFill>
                <a:latin typeface="Consolas"/>
              </a:rPr>
              <a:t>LOW=write</a:t>
            </a:r>
          </a:p>
        </p:txBody>
      </p:sp>
      <p:sp>
        <p:nvSpPr>
          <p:cNvPr id="180" name="Rectangle 179"/>
          <p:cNvSpPr/>
          <p:nvPr/>
        </p:nvSpPr>
        <p:spPr>
          <a:xfrm>
            <a:off x="1965960" y="612647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1" name="Rectangle 180"/>
          <p:cNvSpPr/>
          <p:nvPr/>
        </p:nvSpPr>
        <p:spPr>
          <a:xfrm>
            <a:off x="2382012" y="612647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2" name="Rectangle 181"/>
          <p:cNvSpPr/>
          <p:nvPr/>
        </p:nvSpPr>
        <p:spPr>
          <a:xfrm>
            <a:off x="2798063" y="612647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3" name="Rectangle 182"/>
          <p:cNvSpPr/>
          <p:nvPr/>
        </p:nvSpPr>
        <p:spPr>
          <a:xfrm>
            <a:off x="3214115" y="625449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 name="Rectangle 183"/>
          <p:cNvSpPr/>
          <p:nvPr/>
        </p:nvSpPr>
        <p:spPr>
          <a:xfrm>
            <a:off x="3214115" y="6126479"/>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5" name="Rectangle 184"/>
          <p:cNvSpPr/>
          <p:nvPr/>
        </p:nvSpPr>
        <p:spPr>
          <a:xfrm>
            <a:off x="3630168" y="6254495"/>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6" name="Rectangle 185"/>
          <p:cNvSpPr/>
          <p:nvPr/>
        </p:nvSpPr>
        <p:spPr>
          <a:xfrm>
            <a:off x="4046220" y="612647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7" name="Rectangle 186"/>
          <p:cNvSpPr/>
          <p:nvPr/>
        </p:nvSpPr>
        <p:spPr>
          <a:xfrm>
            <a:off x="4046220" y="6126479"/>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8" name="Rectangle 187"/>
          <p:cNvSpPr/>
          <p:nvPr/>
        </p:nvSpPr>
        <p:spPr>
          <a:xfrm>
            <a:off x="4462271" y="612647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9" name="Rectangle 188"/>
          <p:cNvSpPr/>
          <p:nvPr/>
        </p:nvSpPr>
        <p:spPr>
          <a:xfrm>
            <a:off x="4878323" y="612647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0" name="Rectangle 189"/>
          <p:cNvSpPr/>
          <p:nvPr/>
        </p:nvSpPr>
        <p:spPr>
          <a:xfrm>
            <a:off x="5294375" y="612647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1" name="Rectangle 190"/>
          <p:cNvSpPr/>
          <p:nvPr/>
        </p:nvSpPr>
        <p:spPr>
          <a:xfrm>
            <a:off x="5710427" y="612647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2" name="TextBox 191"/>
          <p:cNvSpPr txBox="1"/>
          <p:nvPr/>
        </p:nvSpPr>
        <p:spPr>
          <a:xfrm>
            <a:off x="548640" y="6318503"/>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BDAP_n</a:t>
            </a:r>
          </a:p>
          <a:p>
            <a:r>
              <a:rPr sz="750">
                <a:solidFill>
                  <a:srgbClr val="7A8EA1"/>
                </a:solidFill>
                <a:latin typeface="Consolas"/>
              </a:rPr>
              <a:t>data</a:t>
            </a:r>
          </a:p>
        </p:txBody>
      </p:sp>
      <p:sp>
        <p:nvSpPr>
          <p:cNvPr id="193" name="Rectangle 192"/>
          <p:cNvSpPr/>
          <p:nvPr/>
        </p:nvSpPr>
        <p:spPr>
          <a:xfrm>
            <a:off x="1965960" y="636422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4" name="Rectangle 193"/>
          <p:cNvSpPr/>
          <p:nvPr/>
        </p:nvSpPr>
        <p:spPr>
          <a:xfrm>
            <a:off x="2382012" y="636422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5" name="Rectangle 194"/>
          <p:cNvSpPr/>
          <p:nvPr/>
        </p:nvSpPr>
        <p:spPr>
          <a:xfrm>
            <a:off x="2798063" y="636422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Rectangle 195"/>
          <p:cNvSpPr/>
          <p:nvPr/>
        </p:nvSpPr>
        <p:spPr>
          <a:xfrm>
            <a:off x="3214115" y="636422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7" name="Rectangle 196"/>
          <p:cNvSpPr/>
          <p:nvPr/>
        </p:nvSpPr>
        <p:spPr>
          <a:xfrm>
            <a:off x="3630168" y="636422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8" name="Rectangle 197"/>
          <p:cNvSpPr/>
          <p:nvPr/>
        </p:nvSpPr>
        <p:spPr>
          <a:xfrm>
            <a:off x="4046220" y="649223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9" name="Rectangle 198"/>
          <p:cNvSpPr/>
          <p:nvPr/>
        </p:nvSpPr>
        <p:spPr>
          <a:xfrm>
            <a:off x="4046220" y="6364223"/>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0" name="Rectangle 199"/>
          <p:cNvSpPr/>
          <p:nvPr/>
        </p:nvSpPr>
        <p:spPr>
          <a:xfrm>
            <a:off x="4462271" y="6492239"/>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1" name="Rectangle 200"/>
          <p:cNvSpPr/>
          <p:nvPr/>
        </p:nvSpPr>
        <p:spPr>
          <a:xfrm>
            <a:off x="4878323" y="636422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2" name="Rectangle 201"/>
          <p:cNvSpPr/>
          <p:nvPr/>
        </p:nvSpPr>
        <p:spPr>
          <a:xfrm>
            <a:off x="4878323" y="6364223"/>
            <a:ext cx="20116" cy="128015"/>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3" name="Rectangle 202"/>
          <p:cNvSpPr/>
          <p:nvPr/>
        </p:nvSpPr>
        <p:spPr>
          <a:xfrm>
            <a:off x="5294375" y="636422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4" name="Rectangle 203"/>
          <p:cNvSpPr/>
          <p:nvPr/>
        </p:nvSpPr>
        <p:spPr>
          <a:xfrm>
            <a:off x="5710427" y="6364223"/>
            <a:ext cx="416051" cy="20116"/>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 name="TextBox 204"/>
          <p:cNvSpPr txBox="1"/>
          <p:nvPr/>
        </p:nvSpPr>
        <p:spPr>
          <a:xfrm>
            <a:off x="548640" y="6556247"/>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BDRY_n</a:t>
            </a:r>
          </a:p>
          <a:p>
            <a:r>
              <a:rPr sz="750">
                <a:solidFill>
                  <a:srgbClr val="7A8EA1"/>
                </a:solidFill>
                <a:latin typeface="Consolas"/>
              </a:rPr>
              <a:t>accepted</a:t>
            </a:r>
          </a:p>
        </p:txBody>
      </p:sp>
      <p:sp>
        <p:nvSpPr>
          <p:cNvPr id="206" name="Rectangle 205"/>
          <p:cNvSpPr/>
          <p:nvPr/>
        </p:nvSpPr>
        <p:spPr>
          <a:xfrm>
            <a:off x="1965960" y="660196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7" name="Rectangle 206"/>
          <p:cNvSpPr/>
          <p:nvPr/>
        </p:nvSpPr>
        <p:spPr>
          <a:xfrm>
            <a:off x="2382012" y="660196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8" name="Rectangle 207"/>
          <p:cNvSpPr/>
          <p:nvPr/>
        </p:nvSpPr>
        <p:spPr>
          <a:xfrm>
            <a:off x="2798063" y="660196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9" name="Rectangle 208"/>
          <p:cNvSpPr/>
          <p:nvPr/>
        </p:nvSpPr>
        <p:spPr>
          <a:xfrm>
            <a:off x="3214115" y="660196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0" name="Rectangle 209"/>
          <p:cNvSpPr/>
          <p:nvPr/>
        </p:nvSpPr>
        <p:spPr>
          <a:xfrm>
            <a:off x="3630168" y="660196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1" name="Rectangle 210"/>
          <p:cNvSpPr/>
          <p:nvPr/>
        </p:nvSpPr>
        <p:spPr>
          <a:xfrm>
            <a:off x="4046220" y="660196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2" name="Rectangle 211"/>
          <p:cNvSpPr/>
          <p:nvPr/>
        </p:nvSpPr>
        <p:spPr>
          <a:xfrm>
            <a:off x="4462271" y="6729983"/>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3" name="Rectangle 212"/>
          <p:cNvSpPr/>
          <p:nvPr/>
        </p:nvSpPr>
        <p:spPr>
          <a:xfrm>
            <a:off x="4462271" y="6601967"/>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4" name="Rectangle 213"/>
          <p:cNvSpPr/>
          <p:nvPr/>
        </p:nvSpPr>
        <p:spPr>
          <a:xfrm>
            <a:off x="4878323" y="660196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 name="Rectangle 214"/>
          <p:cNvSpPr/>
          <p:nvPr/>
        </p:nvSpPr>
        <p:spPr>
          <a:xfrm>
            <a:off x="4878323" y="6601967"/>
            <a:ext cx="20116" cy="128015"/>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6" name="Rectangle 215"/>
          <p:cNvSpPr/>
          <p:nvPr/>
        </p:nvSpPr>
        <p:spPr>
          <a:xfrm>
            <a:off x="5294375" y="660196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7" name="Rectangle 216"/>
          <p:cNvSpPr/>
          <p:nvPr/>
        </p:nvSpPr>
        <p:spPr>
          <a:xfrm>
            <a:off x="5710427" y="6601967"/>
            <a:ext cx="416051" cy="20116"/>
          </a:xfrm>
          <a:prstGeom prst="rect">
            <a:avLst/>
          </a:prstGeom>
          <a:solidFill>
            <a:srgbClr val="9A6F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8" name="TextBox 217"/>
          <p:cNvSpPr txBox="1"/>
          <p:nvPr/>
        </p:nvSpPr>
        <p:spPr>
          <a:xfrm>
            <a:off x="548640" y="6793991"/>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BD[23:0]</a:t>
            </a:r>
          </a:p>
          <a:p>
            <a:r>
              <a:rPr sz="750">
                <a:solidFill>
                  <a:srgbClr val="7A8EA1"/>
                </a:solidFill>
                <a:latin typeface="Consolas"/>
              </a:rPr>
              <a:t>master</a:t>
            </a:r>
          </a:p>
        </p:txBody>
      </p:sp>
      <p:sp>
        <p:nvSpPr>
          <p:cNvPr id="219" name="Rectangle 218"/>
          <p:cNvSpPr/>
          <p:nvPr/>
        </p:nvSpPr>
        <p:spPr>
          <a:xfrm>
            <a:off x="1965960" y="6912863"/>
            <a:ext cx="1248155"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0" name="Rectangle 219"/>
          <p:cNvSpPr/>
          <p:nvPr/>
        </p:nvSpPr>
        <p:spPr>
          <a:xfrm>
            <a:off x="3214115" y="6821423"/>
            <a:ext cx="832103" cy="164592"/>
          </a:xfrm>
          <a:prstGeom prst="rect">
            <a:avLst/>
          </a:prstGeom>
          <a:solidFill>
            <a:srgbClr val="D6E9EC"/>
          </a:solidFill>
          <a:ln w="9525">
            <a:solidFill>
              <a:srgbClr val="00838F"/>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00838F"/>
                </a:solidFill>
                <a:latin typeface="Calibri"/>
              </a:rPr>
              <a:t>010000</a:t>
            </a:r>
          </a:p>
        </p:txBody>
      </p:sp>
      <p:sp>
        <p:nvSpPr>
          <p:cNvPr id="221" name="Rectangle 220"/>
          <p:cNvSpPr/>
          <p:nvPr/>
        </p:nvSpPr>
        <p:spPr>
          <a:xfrm>
            <a:off x="4046220" y="6821423"/>
            <a:ext cx="832103" cy="164592"/>
          </a:xfrm>
          <a:prstGeom prst="rect">
            <a:avLst/>
          </a:prstGeom>
          <a:solidFill>
            <a:srgbClr val="F7DFCF"/>
          </a:solidFill>
          <a:ln w="9525">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C1440E"/>
                </a:solidFill>
                <a:latin typeface="Calibri"/>
              </a:rPr>
              <a:t>042525</a:t>
            </a:r>
          </a:p>
        </p:txBody>
      </p:sp>
      <p:sp>
        <p:nvSpPr>
          <p:cNvPr id="222" name="Rectangle 221"/>
          <p:cNvSpPr/>
          <p:nvPr/>
        </p:nvSpPr>
        <p:spPr>
          <a:xfrm>
            <a:off x="4878324" y="6912863"/>
            <a:ext cx="1248155" cy="14081"/>
          </a:xfrm>
          <a:prstGeom prst="rect">
            <a:avLst/>
          </a:prstGeom>
          <a:solidFill>
            <a:srgbClr val="7A8E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3" name="TextBox 222"/>
          <p:cNvSpPr txBox="1"/>
          <p:nvPr/>
        </p:nvSpPr>
        <p:spPr>
          <a:xfrm>
            <a:off x="548640" y="7031735"/>
            <a:ext cx="1371600" cy="237744"/>
          </a:xfrm>
          <a:prstGeom prst="rect">
            <a:avLst/>
          </a:prstGeom>
          <a:noFill/>
        </p:spPr>
        <p:txBody>
          <a:bodyPr wrap="square" anchor="ctr">
            <a:spAutoFit/>
          </a:bodyPr>
          <a:lstStyle/>
          <a:p>
            <a:pPr algn="l">
              <a:spcAft>
                <a:spcPts val="0"/>
              </a:spcAft>
            </a:pPr>
            <a:r>
              <a:rPr sz="1050" b="1">
                <a:solidFill>
                  <a:srgbClr val="12222F"/>
                </a:solidFill>
                <a:latin typeface="Consolas"/>
              </a:rPr>
              <a:t>dma_ack</a:t>
            </a:r>
          </a:p>
          <a:p>
            <a:r>
              <a:rPr sz="750">
                <a:solidFill>
                  <a:srgbClr val="7A8EA1"/>
                </a:solidFill>
                <a:latin typeface="Consolas"/>
              </a:rPr>
              <a:t>done</a:t>
            </a:r>
          </a:p>
        </p:txBody>
      </p:sp>
      <p:sp>
        <p:nvSpPr>
          <p:cNvPr id="224" name="Rectangle 223"/>
          <p:cNvSpPr/>
          <p:nvPr/>
        </p:nvSpPr>
        <p:spPr>
          <a:xfrm>
            <a:off x="1965960" y="720547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 name="Rectangle 224"/>
          <p:cNvSpPr/>
          <p:nvPr/>
        </p:nvSpPr>
        <p:spPr>
          <a:xfrm>
            <a:off x="2382012" y="720547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6" name="Rectangle 225"/>
          <p:cNvSpPr/>
          <p:nvPr/>
        </p:nvSpPr>
        <p:spPr>
          <a:xfrm>
            <a:off x="2798063" y="720547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7" name="Rectangle 226"/>
          <p:cNvSpPr/>
          <p:nvPr/>
        </p:nvSpPr>
        <p:spPr>
          <a:xfrm>
            <a:off x="3214115" y="720547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8" name="Rectangle 227"/>
          <p:cNvSpPr/>
          <p:nvPr/>
        </p:nvSpPr>
        <p:spPr>
          <a:xfrm>
            <a:off x="3630168" y="720547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9" name="Rectangle 228"/>
          <p:cNvSpPr/>
          <p:nvPr/>
        </p:nvSpPr>
        <p:spPr>
          <a:xfrm>
            <a:off x="4046220" y="720547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0" name="Rectangle 229"/>
          <p:cNvSpPr/>
          <p:nvPr/>
        </p:nvSpPr>
        <p:spPr>
          <a:xfrm>
            <a:off x="4462271" y="720547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1" name="Rectangle 230"/>
          <p:cNvSpPr/>
          <p:nvPr/>
        </p:nvSpPr>
        <p:spPr>
          <a:xfrm>
            <a:off x="4878323" y="7077455"/>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2" name="Rectangle 231"/>
          <p:cNvSpPr/>
          <p:nvPr/>
        </p:nvSpPr>
        <p:spPr>
          <a:xfrm>
            <a:off x="4878323" y="7077455"/>
            <a:ext cx="20116" cy="128015"/>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3" name="Rectangle 232"/>
          <p:cNvSpPr/>
          <p:nvPr/>
        </p:nvSpPr>
        <p:spPr>
          <a:xfrm>
            <a:off x="5294375" y="720547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4" name="Rectangle 233"/>
          <p:cNvSpPr/>
          <p:nvPr/>
        </p:nvSpPr>
        <p:spPr>
          <a:xfrm>
            <a:off x="5294375" y="7077455"/>
            <a:ext cx="20116" cy="128015"/>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5" name="Rectangle 234"/>
          <p:cNvSpPr/>
          <p:nvPr/>
        </p:nvSpPr>
        <p:spPr>
          <a:xfrm>
            <a:off x="5710427" y="7205471"/>
            <a:ext cx="416051" cy="20116"/>
          </a:xfrm>
          <a:prstGeom prst="rect">
            <a:avLst/>
          </a:prstGeom>
          <a:solidFill>
            <a:srgbClr val="6B7F9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6" name="Rectangle 235"/>
          <p:cNvSpPr/>
          <p:nvPr/>
        </p:nvSpPr>
        <p:spPr>
          <a:xfrm>
            <a:off x="6309360" y="2286000"/>
            <a:ext cx="5349240" cy="411480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7" name="Rectangle 236"/>
          <p:cNvSpPr/>
          <p:nvPr/>
        </p:nvSpPr>
        <p:spPr>
          <a:xfrm>
            <a:off x="6309360" y="2286000"/>
            <a:ext cx="45720" cy="411480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8" name="TextBox 237"/>
          <p:cNvSpPr txBox="1"/>
          <p:nvPr/>
        </p:nvSpPr>
        <p:spPr>
          <a:xfrm>
            <a:off x="6473952" y="2395728"/>
            <a:ext cx="5074920" cy="389534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“As the request is granted the BCU issues BMEM… It enables the memory system… and ‘freezes’ the DMA request status… leading edge of BMEM₀ is the last chance for a DMA request to be served by the current INGRANT/OUTGRANT search.”</a:t>
            </a:r>
          </a:p>
          <a:p>
            <a:pPr algn="l">
              <a:spcAft>
                <a:spcPts val="800"/>
              </a:spcAft>
            </a:pPr>
            <a:r>
              <a:rPr sz="1000" b="0">
                <a:solidFill>
                  <a:srgbClr val="7A8EA1"/>
                </a:solidFill>
                <a:latin typeface="Consolas"/>
              </a:rPr>
              <a:t>V.4, p. V-4-2</a:t>
            </a:r>
          </a:p>
          <a:p>
            <a:pPr algn="l">
              <a:spcAft>
                <a:spcPts val="200"/>
              </a:spcAft>
            </a:pPr>
            <a:r>
              <a:rPr sz="1150" b="0">
                <a:solidFill>
                  <a:srgbClr val="12222F"/>
                </a:solidFill>
                <a:latin typeface="Calibri"/>
              </a:rPr>
              <a:t>Read: “BINPUT not active tells the memory system that the started reference is a read… BDAP₀… means memory may enable data to the BD lines… memory activates BDRY₀. The DMA controller uses BDRY₀ to strobe the read data into a data buffer.”</a:t>
            </a:r>
          </a:p>
          <a:p>
            <a:pPr algn="l">
              <a:spcAft>
                <a:spcPts val="800"/>
              </a:spcAft>
            </a:pPr>
            <a:r>
              <a:rPr sz="1000" b="0">
                <a:solidFill>
                  <a:srgbClr val="7A8EA1"/>
                </a:solidFill>
                <a:latin typeface="Consolas"/>
              </a:rPr>
              <a:t>V.4 Case 1, p. V-4-2</a:t>
            </a:r>
          </a:p>
          <a:p>
            <a:pPr algn="l">
              <a:spcAft>
                <a:spcPts val="200"/>
              </a:spcAft>
            </a:pPr>
            <a:r>
              <a:rPr sz="1150" b="0">
                <a:solidFill>
                  <a:srgbClr val="12222F"/>
                </a:solidFill>
                <a:latin typeface="Calibri"/>
              </a:rPr>
              <a:t>Write: “BINPUT true informs the memory system that the… cycle is a write… the DMA controller combines the data with BDAP₀. The memory system uses BDAP₀ to strobe the data… and activates BDRY₀ to signify ‘data accepted’.”</a:t>
            </a:r>
          </a:p>
          <a:p>
            <a:pPr algn="l">
              <a:spcAft>
                <a:spcPts val="800"/>
              </a:spcAft>
            </a:pPr>
            <a:r>
              <a:rPr sz="1000" b="0">
                <a:solidFill>
                  <a:srgbClr val="7A8EA1"/>
                </a:solidFill>
                <a:latin typeface="Consolas"/>
              </a:rPr>
              <a:t>V.4 Case 2, p. V-4-3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DMA · SECTION I.3.7 / V.5</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One word per grant — and a rest between</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Set up by IOX (address, block, word-count registers), then a block transfers one word per grant, re-requesting each time — until the word counter hits zero and it interrupts on level 11.</a:t>
            </a:r>
          </a:p>
        </p:txBody>
      </p:sp>
      <p:sp>
        <p:nvSpPr>
          <p:cNvPr id="5" name="TextBox 4"/>
          <p:cNvSpPr txBox="1"/>
          <p:nvPr/>
        </p:nvSpPr>
        <p:spPr>
          <a:xfrm>
            <a:off x="548640" y="2377440"/>
            <a:ext cx="5486400" cy="274320"/>
          </a:xfrm>
          <a:prstGeom prst="rect">
            <a:avLst/>
          </a:prstGeom>
          <a:noFill/>
        </p:spPr>
        <p:txBody>
          <a:bodyPr wrap="square" anchor="t">
            <a:spAutoFit/>
          </a:bodyPr>
          <a:lstStyle/>
          <a:p>
            <a:pPr algn="l">
              <a:spcAft>
                <a:spcPts val="400"/>
              </a:spcAft>
            </a:pPr>
            <a:r>
              <a:rPr sz="1050" b="0">
                <a:solidFill>
                  <a:srgbClr val="7A8EA1"/>
                </a:solidFill>
                <a:latin typeface="Consolas"/>
              </a:rPr>
              <a:t>Re-request cadence (manual II.4 examples ≈ 1.4–6 µs apart), to scale:</a:t>
            </a:r>
          </a:p>
        </p:txBody>
      </p:sp>
      <p:sp>
        <p:nvSpPr>
          <p:cNvPr id="6" name="Rectangle 5"/>
          <p:cNvSpPr/>
          <p:nvPr/>
        </p:nvSpPr>
        <p:spPr>
          <a:xfrm>
            <a:off x="548640" y="2697480"/>
            <a:ext cx="557784" cy="502920"/>
          </a:xfrm>
          <a:prstGeom prst="rect">
            <a:avLst/>
          </a:prstGeom>
          <a:solidFill>
            <a:srgbClr val="C1440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FFFFFF"/>
                </a:solidFill>
                <a:latin typeface="Calibri"/>
              </a:rPr>
              <a:t/>
            </a:r>
          </a:p>
        </p:txBody>
      </p:sp>
      <p:sp>
        <p:nvSpPr>
          <p:cNvPr id="7" name="Rectangle 6"/>
          <p:cNvSpPr/>
          <p:nvPr/>
        </p:nvSpPr>
        <p:spPr>
          <a:xfrm>
            <a:off x="1106424" y="2697480"/>
            <a:ext cx="2231136" cy="502920"/>
          </a:xfrm>
          <a:prstGeom prst="rect">
            <a:avLst/>
          </a:prstGeom>
          <a:solidFill>
            <a:srgbClr val="7B1FA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FFFFFF"/>
                </a:solidFill>
                <a:latin typeface="Calibri"/>
              </a:rPr>
              <a:t>recovery gap</a:t>
            </a:r>
          </a:p>
        </p:txBody>
      </p:sp>
      <p:sp>
        <p:nvSpPr>
          <p:cNvPr id="8" name="Rectangle 7"/>
          <p:cNvSpPr/>
          <p:nvPr/>
        </p:nvSpPr>
        <p:spPr>
          <a:xfrm>
            <a:off x="3337560" y="2697480"/>
            <a:ext cx="557784" cy="502920"/>
          </a:xfrm>
          <a:prstGeom prst="rect">
            <a:avLst/>
          </a:prstGeom>
          <a:solidFill>
            <a:srgbClr val="C1440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FFFFFF"/>
                </a:solidFill>
                <a:latin typeface="Calibri"/>
              </a:rPr>
              <a:t/>
            </a:r>
          </a:p>
        </p:txBody>
      </p:sp>
      <p:sp>
        <p:nvSpPr>
          <p:cNvPr id="9" name="Rectangle 8"/>
          <p:cNvSpPr/>
          <p:nvPr/>
        </p:nvSpPr>
        <p:spPr>
          <a:xfrm>
            <a:off x="3895344" y="2697480"/>
            <a:ext cx="2231136" cy="502920"/>
          </a:xfrm>
          <a:prstGeom prst="rect">
            <a:avLst/>
          </a:prstGeom>
          <a:solidFill>
            <a:srgbClr val="7B1FA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900" b="1">
                <a:solidFill>
                  <a:srgbClr val="FFFFFF"/>
                </a:solidFill>
                <a:latin typeface="Calibri"/>
              </a:rPr>
              <a:t>recovery gap</a:t>
            </a:r>
          </a:p>
        </p:txBody>
      </p:sp>
      <p:sp>
        <p:nvSpPr>
          <p:cNvPr id="10" name="TextBox 9"/>
          <p:cNvSpPr txBox="1"/>
          <p:nvPr/>
        </p:nvSpPr>
        <p:spPr>
          <a:xfrm>
            <a:off x="548640" y="3429000"/>
            <a:ext cx="5486400" cy="1188720"/>
          </a:xfrm>
          <a:prstGeom prst="rect">
            <a:avLst/>
          </a:prstGeom>
          <a:noFill/>
        </p:spPr>
        <p:txBody>
          <a:bodyPr wrap="square" anchor="t">
            <a:spAutoFit/>
          </a:bodyPr>
          <a:lstStyle/>
          <a:p>
            <a:pPr algn="l">
              <a:spcAft>
                <a:spcPts val="400"/>
              </a:spcAft>
            </a:pPr>
            <a:r>
              <a:rPr sz="1200" b="0">
                <a:solidFill>
                  <a:srgbClr val="4D6274"/>
                </a:solidFill>
                <a:latin typeface="Calibri"/>
              </a:rPr>
              <a:t>Registers (I.3.7.1): Memory Address (MAR), Block Address (BAR), Word Count, Control (bit 2 = start). Each grant: MAR+1→MAR, WC−1→WC, loop until WC=0.</a:t>
            </a:r>
          </a:p>
        </p:txBody>
      </p:sp>
      <p:sp>
        <p:nvSpPr>
          <p:cNvPr id="11" name="Rectangle 10"/>
          <p:cNvSpPr/>
          <p:nvPr/>
        </p:nvSpPr>
        <p:spPr>
          <a:xfrm>
            <a:off x="6309360" y="2377440"/>
            <a:ext cx="5349240" cy="370332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9360" y="2377440"/>
            <a:ext cx="45720" cy="370332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73952" y="2487168"/>
            <a:ext cx="5074920" cy="3483863"/>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“The first module found with DMA request set is granted and is allowed to make a one word exchange. Thus, the INGRANT/OUTGRANT daisy chain establishes a sequential priority scheme between the DMA controllers.”</a:t>
            </a:r>
          </a:p>
          <a:p>
            <a:pPr algn="l">
              <a:spcAft>
                <a:spcPts val="800"/>
              </a:spcAft>
            </a:pPr>
            <a:r>
              <a:rPr sz="1000" b="0">
                <a:solidFill>
                  <a:srgbClr val="7A8EA1"/>
                </a:solidFill>
                <a:latin typeface="Consolas"/>
              </a:rPr>
              <a:t>V.3, p. V-3-1</a:t>
            </a:r>
          </a:p>
          <a:p>
            <a:pPr algn="l">
              <a:spcAft>
                <a:spcPts val="200"/>
              </a:spcAft>
            </a:pPr>
            <a:r>
              <a:rPr sz="1150" b="0">
                <a:solidFill>
                  <a:srgbClr val="12222F"/>
                </a:solidFill>
                <a:latin typeface="Calibri"/>
              </a:rPr>
              <a:t>“Data is exchanged between the DMA controller and memory at the speed determined by the device. CPU may run any activity not waiting for the DMA transfer to be completed.”</a:t>
            </a:r>
          </a:p>
          <a:p>
            <a:pPr algn="l">
              <a:spcAft>
                <a:spcPts val="800"/>
              </a:spcAft>
            </a:pPr>
            <a:r>
              <a:rPr sz="1000" b="0">
                <a:solidFill>
                  <a:srgbClr val="7A8EA1"/>
                </a:solidFill>
                <a:latin typeface="Consolas"/>
              </a:rPr>
              <a:t>I.3.7, p. I-3-30</a:t>
            </a:r>
          </a:p>
          <a:p>
            <a:pPr algn="l">
              <a:spcAft>
                <a:spcPts val="200"/>
              </a:spcAft>
            </a:pPr>
            <a:r>
              <a:rPr sz="1150" b="0">
                <a:solidFill>
                  <a:srgbClr val="12222F"/>
                </a:solidFill>
                <a:latin typeface="Calibri"/>
              </a:rPr>
              <a:t>“The DMA transfer is completed when the word counter is zero… status register bit 3 (ready for transfer) is turned on… this causes interrupt on level 11.”</a:t>
            </a:r>
          </a:p>
          <a:p>
            <a:pPr algn="l">
              <a:spcAft>
                <a:spcPts val="800"/>
              </a:spcAft>
            </a:pPr>
            <a:r>
              <a:rPr sz="1000" b="0">
                <a:solidFill>
                  <a:srgbClr val="7A8EA1"/>
                </a:solidFill>
                <a:latin typeface="Consolas"/>
              </a:rPr>
              <a:t>I.3.7, p. I-3-31</a:t>
            </a:r>
          </a:p>
          <a:p>
            <a:pPr algn="l">
              <a:spcAft>
                <a:spcPts val="200"/>
              </a:spcAft>
            </a:pPr>
            <a:r>
              <a:rPr sz="1150" b="0">
                <a:solidFill>
                  <a:srgbClr val="12222F"/>
                </a:solidFill>
                <a:latin typeface="Calibri"/>
              </a:rPr>
              <a:t>“the BCU is not involved in the memory reference… the only control signal in response from the memory system is BDRY₀.”</a:t>
            </a:r>
          </a:p>
          <a:p>
            <a:pPr algn="l">
              <a:spcAft>
                <a:spcPts val="800"/>
              </a:spcAft>
            </a:pPr>
            <a:r>
              <a:rPr sz="1000" b="0">
                <a:solidFill>
                  <a:srgbClr val="7A8EA1"/>
                </a:solidFill>
                <a:latin typeface="Consolas"/>
              </a:rPr>
              <a:t>V.5, p. V-5-1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ERRORS · II.4.2 + FUNCTIONAL DESCRIPTION</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When a cycle goes wrong</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If the accessed device never returns BDRY, the BCU's 8 µs timer aborts the cycle and raises an internal interrupt on level 14. The internal interrupt code (IIC) says why.</a:t>
            </a:r>
          </a:p>
        </p:txBody>
      </p:sp>
      <p:sp>
        <p:nvSpPr>
          <p:cNvPr id="5" name="Rectangle 4"/>
          <p:cNvSpPr/>
          <p:nvPr/>
        </p:nvSpPr>
        <p:spPr>
          <a:xfrm>
            <a:off x="548640" y="2468880"/>
            <a:ext cx="1280160" cy="457200"/>
          </a:xfrm>
          <a:prstGeom prst="rect">
            <a:avLst/>
          </a:prstGeom>
          <a:solidFill>
            <a:srgbClr val="FFFFFF"/>
          </a:solidFill>
          <a:ln w="19050">
            <a:solidFill>
              <a:srgbClr val="1565C0"/>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50" b="1">
                <a:solidFill>
                  <a:srgbClr val="1565C0"/>
                </a:solidFill>
                <a:latin typeface="Calibri"/>
              </a:rPr>
              <a:t>allocate → 8 µs timer</a:t>
            </a:r>
          </a:p>
        </p:txBody>
      </p:sp>
      <p:sp>
        <p:nvSpPr>
          <p:cNvPr id="6" name="TextBox 5"/>
          <p:cNvSpPr txBox="1"/>
          <p:nvPr/>
        </p:nvSpPr>
        <p:spPr>
          <a:xfrm>
            <a:off x="1837943" y="2514600"/>
            <a:ext cx="118872" cy="365760"/>
          </a:xfrm>
          <a:prstGeom prst="rect">
            <a:avLst/>
          </a:prstGeom>
          <a:noFill/>
        </p:spPr>
        <p:txBody>
          <a:bodyPr wrap="square" anchor="t">
            <a:spAutoFit/>
          </a:bodyPr>
          <a:lstStyle/>
          <a:p>
            <a:pPr algn="l">
              <a:spcAft>
                <a:spcPts val="400"/>
              </a:spcAft>
            </a:pPr>
            <a:r>
              <a:rPr sz="1300" b="0">
                <a:solidFill>
                  <a:srgbClr val="7A8EA1"/>
                </a:solidFill>
                <a:latin typeface="Calibri"/>
              </a:rPr>
              <a:t>→</a:t>
            </a:r>
          </a:p>
        </p:txBody>
      </p:sp>
      <p:sp>
        <p:nvSpPr>
          <p:cNvPr id="7" name="Rectangle 6"/>
          <p:cNvSpPr/>
          <p:nvPr/>
        </p:nvSpPr>
        <p:spPr>
          <a:xfrm>
            <a:off x="1965960" y="2468880"/>
            <a:ext cx="1280160" cy="457200"/>
          </a:xfrm>
          <a:prstGeom prst="rect">
            <a:avLst/>
          </a:prstGeom>
          <a:solidFill>
            <a:srgbClr val="FFFFFF"/>
          </a:solidFill>
          <a:ln w="19050">
            <a:solidFill>
              <a:srgbClr val="C62828"/>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50" b="1">
                <a:solidFill>
                  <a:srgbClr val="C62828"/>
                </a:solidFill>
                <a:latin typeface="Calibri"/>
              </a:rPr>
              <a:t>no BDRY</a:t>
            </a:r>
          </a:p>
        </p:txBody>
      </p:sp>
      <p:sp>
        <p:nvSpPr>
          <p:cNvPr id="8" name="TextBox 7"/>
          <p:cNvSpPr txBox="1"/>
          <p:nvPr/>
        </p:nvSpPr>
        <p:spPr>
          <a:xfrm>
            <a:off x="3255263" y="2514600"/>
            <a:ext cx="118872" cy="365760"/>
          </a:xfrm>
          <a:prstGeom prst="rect">
            <a:avLst/>
          </a:prstGeom>
          <a:noFill/>
        </p:spPr>
        <p:txBody>
          <a:bodyPr wrap="square" anchor="t">
            <a:spAutoFit/>
          </a:bodyPr>
          <a:lstStyle/>
          <a:p>
            <a:pPr algn="l">
              <a:spcAft>
                <a:spcPts val="400"/>
              </a:spcAft>
            </a:pPr>
            <a:r>
              <a:rPr sz="1300" b="0">
                <a:solidFill>
                  <a:srgbClr val="7A8EA1"/>
                </a:solidFill>
                <a:latin typeface="Calibri"/>
              </a:rPr>
              <a:t>→</a:t>
            </a:r>
          </a:p>
        </p:txBody>
      </p:sp>
      <p:sp>
        <p:nvSpPr>
          <p:cNvPr id="9" name="Rectangle 8"/>
          <p:cNvSpPr/>
          <p:nvPr/>
        </p:nvSpPr>
        <p:spPr>
          <a:xfrm>
            <a:off x="3383280" y="2468880"/>
            <a:ext cx="1280160" cy="457200"/>
          </a:xfrm>
          <a:prstGeom prst="rect">
            <a:avLst/>
          </a:prstGeom>
          <a:solidFill>
            <a:srgbClr val="FFFFFF"/>
          </a:solidFill>
          <a:ln w="19050">
            <a:solidFill>
              <a:srgbClr val="7B1FA2"/>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50" b="1">
                <a:solidFill>
                  <a:srgbClr val="7B1FA2"/>
                </a:solidFill>
                <a:latin typeface="Calibri"/>
              </a:rPr>
              <a:t>abort + release</a:t>
            </a:r>
          </a:p>
        </p:txBody>
      </p:sp>
      <p:sp>
        <p:nvSpPr>
          <p:cNvPr id="10" name="TextBox 9"/>
          <p:cNvSpPr txBox="1"/>
          <p:nvPr/>
        </p:nvSpPr>
        <p:spPr>
          <a:xfrm>
            <a:off x="4672584" y="2514600"/>
            <a:ext cx="118872" cy="365760"/>
          </a:xfrm>
          <a:prstGeom prst="rect">
            <a:avLst/>
          </a:prstGeom>
          <a:noFill/>
        </p:spPr>
        <p:txBody>
          <a:bodyPr wrap="square" anchor="t">
            <a:spAutoFit/>
          </a:bodyPr>
          <a:lstStyle/>
          <a:p>
            <a:pPr algn="l">
              <a:spcAft>
                <a:spcPts val="400"/>
              </a:spcAft>
            </a:pPr>
            <a:r>
              <a:rPr sz="1300" b="0">
                <a:solidFill>
                  <a:srgbClr val="7A8EA1"/>
                </a:solidFill>
                <a:latin typeface="Calibri"/>
              </a:rPr>
              <a:t>→</a:t>
            </a:r>
          </a:p>
        </p:txBody>
      </p:sp>
      <p:sp>
        <p:nvSpPr>
          <p:cNvPr id="11" name="Rectangle 10"/>
          <p:cNvSpPr/>
          <p:nvPr/>
        </p:nvSpPr>
        <p:spPr>
          <a:xfrm>
            <a:off x="4800600" y="2468880"/>
            <a:ext cx="1280160" cy="457200"/>
          </a:xfrm>
          <a:prstGeom prst="rect">
            <a:avLst/>
          </a:prstGeom>
          <a:solidFill>
            <a:srgbClr val="FFFFFF"/>
          </a:solidFill>
          <a:ln w="19050">
            <a:solidFill>
              <a:srgbClr val="C1440E"/>
            </a:solidFill>
          </a:ln>
          <a:effectLst/>
        </p:spPr>
        <p:style>
          <a:lnRef idx="1">
            <a:schemeClr val="accent1"/>
          </a:lnRef>
          <a:fillRef idx="3">
            <a:schemeClr val="accent1"/>
          </a:fillRef>
          <a:effectRef idx="2">
            <a:schemeClr val="accent1"/>
          </a:effectRef>
          <a:fontRef idx="minor">
            <a:schemeClr val="lt1"/>
          </a:fontRef>
        </p:style>
        <p:txBody>
          <a:bodyPr rtlCol="0" anchor="ctr" wrap="square" lIns="38100" rIns="38100" tIns="12700" bIns="12700"/>
          <a:lstStyle/>
          <a:p>
            <a:pPr algn="ctr"/>
            <a:r>
              <a:rPr sz="850" b="1">
                <a:solidFill>
                  <a:srgbClr val="C1440E"/>
                </a:solidFill>
                <a:latin typeface="Calibri"/>
              </a:rPr>
              <a:t>level-14 interrupt</a:t>
            </a:r>
          </a:p>
        </p:txBody>
      </p:sp>
      <p:graphicFrame>
        <p:nvGraphicFramePr>
          <p:cNvPr id="12" name="Table 11"/>
          <p:cNvGraphicFramePr>
            <a:graphicFrameLocks noGrp="1"/>
          </p:cNvGraphicFramePr>
          <p:nvPr/>
        </p:nvGraphicFramePr>
        <p:xfrm>
          <a:off x="548640" y="3154680"/>
          <a:ext cx="5303520" cy="1828800"/>
        </p:xfrm>
        <a:graphic>
          <a:graphicData uri="http://schemas.openxmlformats.org/drawingml/2006/table">
            <a:tbl>
              <a:tblPr firstRow="1" bandRow="1">
                <a:tableStyleId>{5C22544A-7EE6-4342-B048-85BDC9FD1C3A}</a:tableStyleId>
              </a:tblPr>
              <a:tblGrid>
                <a:gridCol w="1188720"/>
                <a:gridCol w="4114800"/>
              </a:tblGrid>
              <a:tr h="365760">
                <a:tc>
                  <a:txBody>
                    <a:bodyPr/>
                    <a:lstStyle/>
                    <a:p>
                      <a:r>
                        <a:rPr sz="1100" b="1">
                          <a:solidFill>
                            <a:srgbClr val="4D6274"/>
                          </a:solidFill>
                          <a:latin typeface="Consolas"/>
                        </a:rPr>
                        <a:t>IIC (oct)</a:t>
                      </a:r>
                    </a:p>
                  </a:txBody>
                  <a:tcPr>
                    <a:solidFill>
                      <a:srgbClr val="F4F8FC"/>
                    </a:solidFill>
                  </a:tcPr>
                </a:tc>
                <a:tc>
                  <a:txBody>
                    <a:bodyPr/>
                    <a:lstStyle/>
                    <a:p>
                      <a:r>
                        <a:rPr sz="1100" b="1">
                          <a:solidFill>
                            <a:srgbClr val="4D6274"/>
                          </a:solidFill>
                          <a:latin typeface="Consolas"/>
                        </a:rPr>
                        <a:t>Cause</a:t>
                      </a:r>
                    </a:p>
                  </a:txBody>
                  <a:tcPr>
                    <a:solidFill>
                      <a:srgbClr val="F4F8FC"/>
                    </a:solidFill>
                  </a:tcPr>
                </a:tc>
              </a:tr>
              <a:tr h="365760">
                <a:tc>
                  <a:txBody>
                    <a:bodyPr/>
                    <a:lstStyle/>
                    <a:p>
                      <a:r>
                        <a:rPr sz="1150" b="1">
                          <a:solidFill>
                            <a:srgbClr val="0E7C8B"/>
                          </a:solidFill>
                          <a:latin typeface="Consolas"/>
                        </a:rPr>
                        <a:t>7</a:t>
                      </a:r>
                    </a:p>
                  </a:txBody>
                  <a:tcPr>
                    <a:solidFill>
                      <a:srgbClr val="FFFFFF"/>
                    </a:solidFill>
                  </a:tcPr>
                </a:tc>
                <a:tc>
                  <a:txBody>
                    <a:bodyPr/>
                    <a:lstStyle/>
                    <a:p>
                      <a:r>
                        <a:rPr sz="1150" b="0">
                          <a:solidFill>
                            <a:srgbClr val="12222F"/>
                          </a:solidFill>
                          <a:latin typeface="Calibri"/>
                        </a:rPr>
                        <a:t>IOX error — no answer from external device</a:t>
                      </a:r>
                    </a:p>
                  </a:txBody>
                  <a:tcPr>
                    <a:solidFill>
                      <a:srgbClr val="FFFFFF"/>
                    </a:solidFill>
                  </a:tcPr>
                </a:tc>
              </a:tr>
              <a:tr h="365760">
                <a:tc>
                  <a:txBody>
                    <a:bodyPr/>
                    <a:lstStyle/>
                    <a:p>
                      <a:r>
                        <a:rPr sz="1150" b="1">
                          <a:solidFill>
                            <a:srgbClr val="0E7C8B"/>
                          </a:solidFill>
                          <a:latin typeface="Consolas"/>
                        </a:rPr>
                        <a:t>10</a:t>
                      </a:r>
                    </a:p>
                  </a:txBody>
                  <a:tcPr>
                    <a:solidFill>
                      <a:srgbClr val="FFFFFF"/>
                    </a:solidFill>
                  </a:tcPr>
                </a:tc>
                <a:tc>
                  <a:txBody>
                    <a:bodyPr/>
                    <a:lstStyle/>
                    <a:p>
                      <a:r>
                        <a:rPr sz="1150" b="0">
                          <a:solidFill>
                            <a:srgbClr val="12222F"/>
                          </a:solidFill>
                          <a:latin typeface="Calibri"/>
                        </a:rPr>
                        <a:t>Memory parity error (PTY)</a:t>
                      </a:r>
                    </a:p>
                  </a:txBody>
                  <a:tcPr>
                    <a:solidFill>
                      <a:srgbClr val="FFFFFF"/>
                    </a:solidFill>
                  </a:tcPr>
                </a:tc>
              </a:tr>
              <a:tr h="365760">
                <a:tc>
                  <a:txBody>
                    <a:bodyPr/>
                    <a:lstStyle/>
                    <a:p>
                      <a:r>
                        <a:rPr sz="1150" b="1">
                          <a:solidFill>
                            <a:srgbClr val="0E7C8B"/>
                          </a:solidFill>
                          <a:latin typeface="Consolas"/>
                        </a:rPr>
                        <a:t>11</a:t>
                      </a:r>
                    </a:p>
                  </a:txBody>
                  <a:tcPr>
                    <a:solidFill>
                      <a:srgbClr val="FFFFFF"/>
                    </a:solidFill>
                  </a:tcPr>
                </a:tc>
                <a:tc>
                  <a:txBody>
                    <a:bodyPr/>
                    <a:lstStyle/>
                    <a:p>
                      <a:r>
                        <a:rPr sz="1150" b="0">
                          <a:solidFill>
                            <a:srgbClr val="12222F"/>
                          </a:solidFill>
                          <a:latin typeface="Calibri"/>
                        </a:rPr>
                        <a:t>Memory out of range (MOR)</a:t>
                      </a:r>
                    </a:p>
                  </a:txBody>
                  <a:tcPr>
                    <a:solidFill>
                      <a:srgbClr val="FFFFFF"/>
                    </a:solidFill>
                  </a:tcPr>
                </a:tc>
              </a:tr>
              <a:tr h="365760">
                <a:tc>
                  <a:txBody>
                    <a:bodyPr/>
                    <a:lstStyle/>
                    <a:p>
                      <a:r>
                        <a:rPr sz="1150" b="1">
                          <a:solidFill>
                            <a:srgbClr val="0E7C8B"/>
                          </a:solidFill>
                          <a:latin typeface="Consolas"/>
                        </a:rPr>
                        <a:t>12</a:t>
                      </a:r>
                    </a:p>
                  </a:txBody>
                  <a:tcPr>
                    <a:solidFill>
                      <a:srgbClr val="FFFFFF"/>
                    </a:solidFill>
                  </a:tcPr>
                </a:tc>
                <a:tc>
                  <a:txBody>
                    <a:bodyPr/>
                    <a:lstStyle/>
                    <a:p>
                      <a:r>
                        <a:rPr sz="1150" b="0">
                          <a:solidFill>
                            <a:srgbClr val="12222F"/>
                          </a:solidFill>
                          <a:latin typeface="Calibri"/>
                        </a:rPr>
                        <a:t>Power fail (POW) — has priority</a:t>
                      </a:r>
                    </a:p>
                  </a:txBody>
                  <a:tcPr>
                    <a:solidFill>
                      <a:srgbClr val="FFFFFF"/>
                    </a:solidFill>
                  </a:tcPr>
                </a:tc>
              </a:tr>
            </a:tbl>
          </a:graphicData>
        </a:graphic>
      </p:graphicFrame>
      <p:sp>
        <p:nvSpPr>
          <p:cNvPr id="13" name="Rectangle 12"/>
          <p:cNvSpPr/>
          <p:nvPr/>
        </p:nvSpPr>
        <p:spPr>
          <a:xfrm>
            <a:off x="6309360" y="2468880"/>
            <a:ext cx="5349240" cy="361188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09360" y="2468880"/>
            <a:ext cx="45720" cy="361188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73952" y="2578608"/>
            <a:ext cx="5074920" cy="339242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“One bus cycle should not last for more than 8 µs. This is monitored by the BCU… a bus cycle that exceeds 8 µs is aborted by the BCU timeout timer. The faulty cycle is reported to the CPU as an internal interrupt (level 14).”</a:t>
            </a:r>
          </a:p>
          <a:p>
            <a:pPr algn="l">
              <a:spcAft>
                <a:spcPts val="800"/>
              </a:spcAft>
            </a:pPr>
            <a:r>
              <a:rPr sz="1000" b="0">
                <a:solidFill>
                  <a:srgbClr val="7A8EA1"/>
                </a:solidFill>
                <a:latin typeface="Consolas"/>
              </a:rPr>
              <a:t>II.4.2, p. II-4-6</a:t>
            </a:r>
          </a:p>
          <a:p>
            <a:pPr algn="l">
              <a:spcAft>
                <a:spcPts val="200"/>
              </a:spcAft>
            </a:pPr>
            <a:r>
              <a:rPr sz="1150" b="0">
                <a:solidFill>
                  <a:srgbClr val="12222F"/>
                </a:solidFill>
                <a:latin typeface="Calibri"/>
              </a:rPr>
              <a:t>“IOX 7 — IOX error. No answer from external device. PTY 10 — Memory parity error. MOR 11 — Memory out of range. POW 12 — Power fail interrupt.”</a:t>
            </a:r>
          </a:p>
          <a:p>
            <a:pPr algn="l">
              <a:spcAft>
                <a:spcPts val="800"/>
              </a:spcAft>
            </a:pPr>
            <a:r>
              <a:rPr sz="1000" b="0">
                <a:solidFill>
                  <a:srgbClr val="7A8EA1"/>
                </a:solidFill>
                <a:latin typeface="Consolas"/>
              </a:rPr>
              <a:t>ND-06.015.02 · p. 2-70</a:t>
            </a:r>
          </a:p>
          <a:p>
            <a:pPr algn="l">
              <a:spcAft>
                <a:spcPts val="200"/>
              </a:spcAft>
            </a:pPr>
            <a:r>
              <a:rPr sz="1150" b="0">
                <a:solidFill>
                  <a:srgbClr val="12222F"/>
                </a:solidFill>
                <a:latin typeface="Calibri"/>
              </a:rPr>
              <a:t>“If a MOR occurs during a DMA cycle this will be indicated in the PES… by bit 14 (DMA) set and bit 15 (Fetch) not set.”</a:t>
            </a:r>
          </a:p>
          <a:p>
            <a:pPr algn="l">
              <a:spcAft>
                <a:spcPts val="800"/>
              </a:spcAft>
            </a:pPr>
            <a:r>
              <a:rPr sz="1000" b="0">
                <a:solidFill>
                  <a:srgbClr val="7A8EA1"/>
                </a:solidFill>
                <a:latin typeface="Consolas"/>
              </a:rPr>
              <a:t>V.5, p. V-5-1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BEYOND ONE CRATE · SECTION VI</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The Bus Extender — chaining crates</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One crate holds 12 or 21 slots. To go further, up to 8 crates are linked by Bus Extender (BEX) modules. The daisy chains must stay unbroken — the master BEX sits right after the last device in the CPU crate.</a:t>
            </a:r>
          </a:p>
        </p:txBody>
      </p:sp>
      <p:sp>
        <p:nvSpPr>
          <p:cNvPr id="5" name="Rectangle 4"/>
          <p:cNvSpPr/>
          <p:nvPr/>
        </p:nvSpPr>
        <p:spPr>
          <a:xfrm>
            <a:off x="548640" y="2514600"/>
            <a:ext cx="1691640" cy="777240"/>
          </a:xfrm>
          <a:prstGeom prst="rect">
            <a:avLst/>
          </a:prstGeom>
          <a:solidFill>
            <a:srgbClr val="FFFFFF"/>
          </a:solidFill>
          <a:ln w="19050">
            <a:solidFill>
              <a:srgbClr val="1565C0"/>
            </a:solidFill>
          </a:ln>
          <a:effectLst/>
        </p:spPr>
        <p:style>
          <a:lnRef idx="1">
            <a:schemeClr val="accent1"/>
          </a:lnRef>
          <a:fillRef idx="3">
            <a:schemeClr val="accent1"/>
          </a:fillRef>
          <a:effectRef idx="2">
            <a:schemeClr val="accent1"/>
          </a:effectRef>
          <a:fontRef idx="minor">
            <a:schemeClr val="lt1"/>
          </a:fontRef>
        </p:style>
        <p:txBody>
          <a:bodyPr rtlCol="0" anchor="ctr" wrap="square" tIns="63500"/>
          <a:lstStyle/>
          <a:p>
            <a:pPr algn="ctr">
              <a:spcAft>
                <a:spcPts val="200"/>
              </a:spcAft>
            </a:pPr>
            <a:r>
              <a:rPr sz="1200" b="1">
                <a:solidFill>
                  <a:srgbClr val="1565C0"/>
                </a:solidFill>
                <a:latin typeface="Consolas"/>
              </a:rPr>
              <a:t>Crate A</a:t>
            </a:r>
          </a:p>
          <a:p>
            <a:pPr algn="ctr">
              <a:spcAft>
                <a:spcPts val="400"/>
              </a:spcAft>
            </a:pPr>
            <a:r>
              <a:rPr sz="900" b="0">
                <a:solidFill>
                  <a:srgbClr val="4D6274"/>
                </a:solidFill>
                <a:latin typeface="Calibri"/>
              </a:rPr>
              <a:t>CPU + master BEX (no. 0)</a:t>
            </a:r>
          </a:p>
        </p:txBody>
      </p:sp>
      <p:sp>
        <p:nvSpPr>
          <p:cNvPr id="6" name="TextBox 5"/>
          <p:cNvSpPr txBox="1"/>
          <p:nvPr/>
        </p:nvSpPr>
        <p:spPr>
          <a:xfrm>
            <a:off x="2249424" y="2697480"/>
            <a:ext cx="137160" cy="365760"/>
          </a:xfrm>
          <a:prstGeom prst="rect">
            <a:avLst/>
          </a:prstGeom>
          <a:noFill/>
        </p:spPr>
        <p:txBody>
          <a:bodyPr wrap="square" anchor="t">
            <a:spAutoFit/>
          </a:bodyPr>
          <a:lstStyle/>
          <a:p>
            <a:pPr algn="l">
              <a:spcAft>
                <a:spcPts val="400"/>
              </a:spcAft>
            </a:pPr>
            <a:r>
              <a:rPr sz="1500" b="0">
                <a:solidFill>
                  <a:srgbClr val="7B1FA2"/>
                </a:solidFill>
                <a:latin typeface="Calibri"/>
              </a:rPr>
              <a:t>→</a:t>
            </a:r>
          </a:p>
        </p:txBody>
      </p:sp>
      <p:sp>
        <p:nvSpPr>
          <p:cNvPr id="7" name="Rectangle 6"/>
          <p:cNvSpPr/>
          <p:nvPr/>
        </p:nvSpPr>
        <p:spPr>
          <a:xfrm>
            <a:off x="2377440" y="2514600"/>
            <a:ext cx="1691640" cy="777240"/>
          </a:xfrm>
          <a:prstGeom prst="rect">
            <a:avLst/>
          </a:prstGeom>
          <a:solidFill>
            <a:srgbClr val="FFFFFF"/>
          </a:solidFill>
          <a:ln w="19050">
            <a:solidFill>
              <a:srgbClr val="00838F"/>
            </a:solidFill>
          </a:ln>
          <a:effectLst/>
        </p:spPr>
        <p:style>
          <a:lnRef idx="1">
            <a:schemeClr val="accent1"/>
          </a:lnRef>
          <a:fillRef idx="3">
            <a:schemeClr val="accent1"/>
          </a:fillRef>
          <a:effectRef idx="2">
            <a:schemeClr val="accent1"/>
          </a:effectRef>
          <a:fontRef idx="minor">
            <a:schemeClr val="lt1"/>
          </a:fontRef>
        </p:style>
        <p:txBody>
          <a:bodyPr rtlCol="0" anchor="ctr" wrap="square" tIns="63500"/>
          <a:lstStyle/>
          <a:p>
            <a:pPr algn="ctr">
              <a:spcAft>
                <a:spcPts val="200"/>
              </a:spcAft>
            </a:pPr>
            <a:r>
              <a:rPr sz="1200" b="1">
                <a:solidFill>
                  <a:srgbClr val="00838F"/>
                </a:solidFill>
                <a:latin typeface="Consolas"/>
              </a:rPr>
              <a:t>Crate B</a:t>
            </a:r>
          </a:p>
          <a:p>
            <a:pPr algn="ctr">
              <a:spcAft>
                <a:spcPts val="400"/>
              </a:spcAft>
            </a:pPr>
            <a:r>
              <a:rPr sz="900" b="0">
                <a:solidFill>
                  <a:srgbClr val="4D6274"/>
                </a:solidFill>
                <a:latin typeface="Calibri"/>
              </a:rPr>
              <a:t>BEX no. 1</a:t>
            </a:r>
          </a:p>
        </p:txBody>
      </p:sp>
      <p:sp>
        <p:nvSpPr>
          <p:cNvPr id="8" name="TextBox 7"/>
          <p:cNvSpPr txBox="1"/>
          <p:nvPr/>
        </p:nvSpPr>
        <p:spPr>
          <a:xfrm>
            <a:off x="4078224" y="2697480"/>
            <a:ext cx="137160" cy="365760"/>
          </a:xfrm>
          <a:prstGeom prst="rect">
            <a:avLst/>
          </a:prstGeom>
          <a:noFill/>
        </p:spPr>
        <p:txBody>
          <a:bodyPr wrap="square" anchor="t">
            <a:spAutoFit/>
          </a:bodyPr>
          <a:lstStyle/>
          <a:p>
            <a:pPr algn="l">
              <a:spcAft>
                <a:spcPts val="400"/>
              </a:spcAft>
            </a:pPr>
            <a:r>
              <a:rPr sz="1500" b="0">
                <a:solidFill>
                  <a:srgbClr val="7B1FA2"/>
                </a:solidFill>
                <a:latin typeface="Calibri"/>
              </a:rPr>
              <a:t>→</a:t>
            </a:r>
          </a:p>
        </p:txBody>
      </p:sp>
      <p:sp>
        <p:nvSpPr>
          <p:cNvPr id="9" name="Rectangle 8"/>
          <p:cNvSpPr/>
          <p:nvPr/>
        </p:nvSpPr>
        <p:spPr>
          <a:xfrm>
            <a:off x="4206240" y="2514600"/>
            <a:ext cx="1691640" cy="777240"/>
          </a:xfrm>
          <a:prstGeom prst="rect">
            <a:avLst/>
          </a:prstGeom>
          <a:solidFill>
            <a:srgbClr val="FFFFFF"/>
          </a:solidFill>
          <a:ln w="19050">
            <a:solidFill>
              <a:srgbClr val="00838F"/>
            </a:solidFill>
          </a:ln>
          <a:effectLst/>
        </p:spPr>
        <p:style>
          <a:lnRef idx="1">
            <a:schemeClr val="accent1"/>
          </a:lnRef>
          <a:fillRef idx="3">
            <a:schemeClr val="accent1"/>
          </a:fillRef>
          <a:effectRef idx="2">
            <a:schemeClr val="accent1"/>
          </a:effectRef>
          <a:fontRef idx="minor">
            <a:schemeClr val="lt1"/>
          </a:fontRef>
        </p:style>
        <p:txBody>
          <a:bodyPr rtlCol="0" anchor="ctr" wrap="square" tIns="63500"/>
          <a:lstStyle/>
          <a:p>
            <a:pPr algn="ctr">
              <a:spcAft>
                <a:spcPts val="200"/>
              </a:spcAft>
            </a:pPr>
            <a:r>
              <a:rPr sz="1200" b="1">
                <a:solidFill>
                  <a:srgbClr val="00838F"/>
                </a:solidFill>
                <a:latin typeface="Consolas"/>
              </a:rPr>
              <a:t>… up to H</a:t>
            </a:r>
          </a:p>
          <a:p>
            <a:pPr algn="ctr">
              <a:spcAft>
                <a:spcPts val="400"/>
              </a:spcAft>
            </a:pPr>
            <a:r>
              <a:rPr sz="900" b="0">
                <a:solidFill>
                  <a:srgbClr val="4D6274"/>
                </a:solidFill>
                <a:latin typeface="Calibri"/>
              </a:rPr>
              <a:t>BEX no. 7</a:t>
            </a:r>
          </a:p>
        </p:txBody>
      </p:sp>
      <p:sp>
        <p:nvSpPr>
          <p:cNvPr id="10" name="Rectangle 9"/>
          <p:cNvSpPr/>
          <p:nvPr/>
        </p:nvSpPr>
        <p:spPr>
          <a:xfrm>
            <a:off x="548640" y="3611880"/>
            <a:ext cx="11109960" cy="237744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3611880"/>
            <a:ext cx="45720" cy="237744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13232" y="3721608"/>
            <a:ext cx="10835640" cy="215798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“The BEX system makes it possible to extend the NORD-100 bus structure by linking together from two to a theoretical maximum of 8 NORD-100 card crates… only one CPU module can be connected to the system.”</a:t>
            </a:r>
          </a:p>
          <a:p>
            <a:pPr algn="l">
              <a:spcAft>
                <a:spcPts val="800"/>
              </a:spcAft>
            </a:pPr>
            <a:r>
              <a:rPr sz="1000" b="0">
                <a:solidFill>
                  <a:srgbClr val="7A8EA1"/>
                </a:solidFill>
                <a:latin typeface="Consolas"/>
              </a:rPr>
              <a:t>VI.1, p. VI-1-1</a:t>
            </a:r>
          </a:p>
          <a:p>
            <a:pPr algn="l">
              <a:spcAft>
                <a:spcPts val="200"/>
              </a:spcAft>
            </a:pPr>
            <a:r>
              <a:rPr sz="1150" b="0">
                <a:solidFill>
                  <a:srgbClr val="12222F"/>
                </a:solidFill>
                <a:latin typeface="Calibri"/>
              </a:rPr>
              <a:t>“The overall subject in the placement rules is to maintain the propagation of the daisy chained backplane signals… there should never be any empty positions between the CPU and the first BEX in the crate chain, i.e., the MASTER BEX.”</a:t>
            </a:r>
          </a:p>
          <a:p>
            <a:pPr algn="l">
              <a:spcAft>
                <a:spcPts val="800"/>
              </a:spcAft>
            </a:pPr>
            <a:r>
              <a:rPr sz="1000" b="0">
                <a:solidFill>
                  <a:srgbClr val="7A8EA1"/>
                </a:solidFill>
                <a:latin typeface="Consolas"/>
              </a:rPr>
              <a:t>VI.2.2, p. VI-2-2</a:t>
            </a:r>
          </a:p>
          <a:p>
            <a:pPr algn="l">
              <a:spcAft>
                <a:spcPts val="200"/>
              </a:spcAft>
            </a:pPr>
            <a:r>
              <a:rPr sz="1150" b="0">
                <a:solidFill>
                  <a:srgbClr val="12222F"/>
                </a:solidFill>
                <a:latin typeface="Calibri"/>
              </a:rPr>
              <a:t>“During a memory reference… all crates will be presented the memory address simultaneously… all BEX modules, in parallel, will ‘look’ at the address to see if it is between the Lower Limit and Upper Limit set for the crate. Only one BEX should find the presented address between its limits.”</a:t>
            </a:r>
          </a:p>
          <a:p>
            <a:pPr algn="l">
              <a:spcAft>
                <a:spcPts val="800"/>
              </a:spcAft>
            </a:pPr>
            <a:r>
              <a:rPr sz="1000" b="0">
                <a:solidFill>
                  <a:srgbClr val="7A8EA1"/>
                </a:solidFill>
                <a:latin typeface="Consolas"/>
              </a:rPr>
              <a:t>VI.3.2, pp. VI-3-2 … 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THE REST · APPENDIX F + MISC</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Refresh, master clear, power, console</a:t>
            </a:r>
          </a:p>
        </p:txBody>
      </p:sp>
      <p:sp>
        <p:nvSpPr>
          <p:cNvPr id="4" name="TextBox 3"/>
          <p:cNvSpPr txBox="1"/>
          <p:nvPr/>
        </p:nvSpPr>
        <p:spPr>
          <a:xfrm>
            <a:off x="548640" y="1572768"/>
            <a:ext cx="11064240" cy="822960"/>
          </a:xfrm>
          <a:prstGeom prst="rect">
            <a:avLst/>
          </a:prstGeom>
          <a:noFill/>
        </p:spPr>
        <p:txBody>
          <a:bodyPr wrap="square" anchor="t">
            <a:spAutoFit/>
          </a:bodyPr>
          <a:lstStyle/>
          <a:p>
            <a:pPr algn="l">
              <a:spcAft>
                <a:spcPts val="400"/>
              </a:spcAft>
            </a:pPr>
            <a:r>
              <a:rPr sz="1400" b="0">
                <a:solidFill>
                  <a:srgbClr val="4D6274"/>
                </a:solidFill>
                <a:latin typeface="Calibri"/>
              </a:rPr>
              <a:t>A few more bus phases and lines complete the picture — mostly the arbiter's housekeeping or CPU-crate-only console signals.</a:t>
            </a:r>
          </a:p>
        </p:txBody>
      </p:sp>
      <p:sp>
        <p:nvSpPr>
          <p:cNvPr id="5" name="Rectangle 4"/>
          <p:cNvSpPr/>
          <p:nvPr/>
        </p:nvSpPr>
        <p:spPr>
          <a:xfrm>
            <a:off x="548640" y="2468880"/>
            <a:ext cx="2651760" cy="102412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88900" tIns="63500"/>
          <a:lstStyle/>
          <a:p>
            <a:pPr algn="l">
              <a:spcAft>
                <a:spcPts val="300"/>
              </a:spcAft>
            </a:pPr>
            <a:r>
              <a:rPr sz="1150" b="1">
                <a:solidFill>
                  <a:srgbClr val="0E7C8B"/>
                </a:solidFill>
                <a:latin typeface="Consolas"/>
              </a:rPr>
              <a:t>Refresh</a:t>
            </a:r>
          </a:p>
          <a:p>
            <a:pPr algn="l">
              <a:spcAft>
                <a:spcPts val="400"/>
              </a:spcAft>
            </a:pPr>
            <a:r>
              <a:rPr sz="950" b="0">
                <a:solidFill>
                  <a:srgbClr val="4D6274"/>
                </a:solidFill>
                <a:latin typeface="Calibri"/>
              </a:rPr>
              <a:t>Dataless memory cycle. RFREQ every 15 µs from a CPU-module oscillator, highest DMA-class priority; memory blocked while it runs.</a:t>
            </a:r>
          </a:p>
        </p:txBody>
      </p:sp>
      <p:sp>
        <p:nvSpPr>
          <p:cNvPr id="6" name="Rectangle 5"/>
          <p:cNvSpPr/>
          <p:nvPr/>
        </p:nvSpPr>
        <p:spPr>
          <a:xfrm>
            <a:off x="3337560" y="2468880"/>
            <a:ext cx="2651760" cy="102412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88900" tIns="63500"/>
          <a:lstStyle/>
          <a:p>
            <a:pPr algn="l">
              <a:spcAft>
                <a:spcPts val="300"/>
              </a:spcAft>
            </a:pPr>
            <a:r>
              <a:rPr sz="1150" b="1">
                <a:solidFill>
                  <a:srgbClr val="0E7C8B"/>
                </a:solidFill>
                <a:latin typeface="Consolas"/>
              </a:rPr>
              <a:t>Master clear — BMCL</a:t>
            </a:r>
          </a:p>
          <a:p>
            <a:pPr algn="l">
              <a:spcAft>
                <a:spcPts val="400"/>
              </a:spcAft>
            </a:pPr>
            <a:r>
              <a:rPr sz="950" b="0">
                <a:solidFill>
                  <a:srgbClr val="4D6274"/>
                </a:solidFill>
                <a:latin typeface="Calibri"/>
              </a:rPr>
              <a:t>Wired-OR. Initializes all logic at power-up and when the Master Clear button is pushed.</a:t>
            </a:r>
          </a:p>
        </p:txBody>
      </p:sp>
      <p:sp>
        <p:nvSpPr>
          <p:cNvPr id="7" name="Rectangle 6"/>
          <p:cNvSpPr/>
          <p:nvPr/>
        </p:nvSpPr>
        <p:spPr>
          <a:xfrm>
            <a:off x="548640" y="3611880"/>
            <a:ext cx="2651760" cy="102412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88900" tIns="63500"/>
          <a:lstStyle/>
          <a:p>
            <a:pPr algn="l">
              <a:spcAft>
                <a:spcPts val="300"/>
              </a:spcAft>
            </a:pPr>
            <a:r>
              <a:rPr sz="1150" b="1">
                <a:solidFill>
                  <a:srgbClr val="0E7C8B"/>
                </a:solidFill>
                <a:latin typeface="Consolas"/>
              </a:rPr>
              <a:t>Power — BMINH / standby</a:t>
            </a:r>
          </a:p>
          <a:p>
            <a:pPr algn="l">
              <a:spcAft>
                <a:spcPts val="400"/>
              </a:spcAft>
            </a:pPr>
            <a:r>
              <a:rPr sz="950" b="0">
                <a:solidFill>
                  <a:srgbClr val="4D6274"/>
                </a:solidFill>
                <a:latin typeface="Calibri"/>
              </a:rPr>
              <a:t>Inhibits memory access during power down/up on battery-backed systems; +5V/+12V standby retain memory.</a:t>
            </a:r>
          </a:p>
        </p:txBody>
      </p:sp>
      <p:sp>
        <p:nvSpPr>
          <p:cNvPr id="8" name="Rectangle 7"/>
          <p:cNvSpPr/>
          <p:nvPr/>
        </p:nvSpPr>
        <p:spPr>
          <a:xfrm>
            <a:off x="3337560" y="3611880"/>
            <a:ext cx="2651760" cy="102412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88900" tIns="63500"/>
          <a:lstStyle/>
          <a:p>
            <a:pPr algn="l">
              <a:spcAft>
                <a:spcPts val="300"/>
              </a:spcAft>
            </a:pPr>
            <a:r>
              <a:rPr sz="1150" b="1">
                <a:solidFill>
                  <a:srgbClr val="0E7C8B"/>
                </a:solidFill>
                <a:latin typeface="Consolas"/>
              </a:rPr>
              <a:t>Console (CPU crate only)</a:t>
            </a:r>
          </a:p>
          <a:p>
            <a:pPr algn="l">
              <a:spcAft>
                <a:spcPts val="400"/>
              </a:spcAft>
            </a:pPr>
            <a:r>
              <a:rPr sz="950" b="0">
                <a:solidFill>
                  <a:srgbClr val="4D6274"/>
                </a:solidFill>
                <a:latin typeface="Calibri"/>
              </a:rPr>
              <a:t>LOAD, RESTART (start at 20₈), RUN, STOP, CONTINUE — operator control of CPU run state.</a:t>
            </a:r>
          </a:p>
        </p:txBody>
      </p:sp>
      <p:sp>
        <p:nvSpPr>
          <p:cNvPr id="9" name="Rectangle 8"/>
          <p:cNvSpPr/>
          <p:nvPr/>
        </p:nvSpPr>
        <p:spPr>
          <a:xfrm>
            <a:off x="548640" y="4754880"/>
            <a:ext cx="2651760" cy="1024128"/>
          </a:xfrm>
          <a:prstGeom prst="rect">
            <a:avLst/>
          </a:prstGeom>
          <a:solidFill>
            <a:srgbClr val="FFFFFF"/>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wrap="square" lIns="88900" tIns="63500"/>
          <a:lstStyle/>
          <a:p>
            <a:pPr algn="l">
              <a:spcAft>
                <a:spcPts val="300"/>
              </a:spcAft>
            </a:pPr>
            <a:r>
              <a:rPr sz="1150" b="1">
                <a:solidFill>
                  <a:srgbClr val="0E7C8B"/>
                </a:solidFill>
                <a:latin typeface="Consolas"/>
              </a:rPr>
              <a:t>Future — BCRQ / INCONTR</a:t>
            </a:r>
          </a:p>
          <a:p>
            <a:pPr algn="l">
              <a:spcAft>
                <a:spcPts val="400"/>
              </a:spcAft>
            </a:pPr>
            <a:r>
              <a:rPr sz="950" b="0">
                <a:solidFill>
                  <a:srgbClr val="4D6274"/>
                </a:solidFill>
                <a:latin typeface="Calibri"/>
              </a:rPr>
              <a:t>A full-bus-control request + daisy chain ‘for future extensions’. No semaphore / locked cycle is defined in the manual.</a:t>
            </a:r>
          </a:p>
        </p:txBody>
      </p:sp>
      <p:sp>
        <p:nvSpPr>
          <p:cNvPr id="10" name="Rectangle 9"/>
          <p:cNvSpPr/>
          <p:nvPr/>
        </p:nvSpPr>
        <p:spPr>
          <a:xfrm>
            <a:off x="6309360" y="2468880"/>
            <a:ext cx="5349240" cy="338328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9360" y="2468880"/>
            <a:ext cx="45720" cy="338328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73952" y="2578608"/>
            <a:ext cx="5074920" cy="316382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“Refresh is a periodical operation needed by the dynamic MOS memory circuits… initiated every 15 µs by an oscillator on the CPU module activating the signal RFREQ.”</a:t>
            </a:r>
          </a:p>
          <a:p>
            <a:pPr algn="l">
              <a:spcAft>
                <a:spcPts val="800"/>
              </a:spcAft>
            </a:pPr>
            <a:r>
              <a:rPr sz="1000" b="0">
                <a:solidFill>
                  <a:srgbClr val="7A8EA1"/>
                </a:solidFill>
                <a:latin typeface="Consolas"/>
              </a:rPr>
              <a:t>II.4.1.1.3, p. II-4-3</a:t>
            </a:r>
          </a:p>
          <a:p>
            <a:pPr algn="l">
              <a:spcAft>
                <a:spcPts val="200"/>
              </a:spcAft>
            </a:pPr>
            <a:r>
              <a:rPr sz="1150" b="0">
                <a:solidFill>
                  <a:srgbClr val="12222F"/>
                </a:solidFill>
                <a:latin typeface="Calibri"/>
              </a:rPr>
              <a:t>“BMCL — Bus Master Clear for logic initialization at power up and when Master Clear button is pushed. Wired OR line. · RESTART — Starts program execution in location 20₈ if the CPU is in STOP mode.”</a:t>
            </a:r>
          </a:p>
          <a:p>
            <a:pPr algn="l">
              <a:spcAft>
                <a:spcPts val="800"/>
              </a:spcAft>
            </a:pPr>
            <a:r>
              <a:rPr sz="1000" b="0">
                <a:solidFill>
                  <a:srgbClr val="7A8EA1"/>
                </a:solidFill>
                <a:latin typeface="Consolas"/>
              </a:rPr>
              <a:t>Appendix F.2, pp. F-3 … F-6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384048"/>
            <a:ext cx="11064240" cy="365760"/>
          </a:xfrm>
          <a:prstGeom prst="rect">
            <a:avLst/>
          </a:prstGeom>
          <a:noFill/>
        </p:spPr>
        <p:txBody>
          <a:bodyPr wrap="square" anchor="t">
            <a:spAutoFit/>
          </a:bodyPr>
          <a:lstStyle/>
          <a:p>
            <a:pPr algn="l">
              <a:spcAft>
                <a:spcPts val="400"/>
              </a:spcAft>
            </a:pPr>
            <a:r>
              <a:rPr sz="1200" b="1">
                <a:solidFill>
                  <a:srgbClr val="0E7C8B"/>
                </a:solidFill>
                <a:latin typeface="Consolas"/>
              </a:rPr>
              <a:t>SOURCES</a:t>
            </a:r>
          </a:p>
        </p:txBody>
      </p:sp>
      <p:sp>
        <p:nvSpPr>
          <p:cNvPr id="3" name="TextBox 2"/>
          <p:cNvSpPr txBox="1"/>
          <p:nvPr/>
        </p:nvSpPr>
        <p:spPr>
          <a:xfrm>
            <a:off x="548640" y="713232"/>
            <a:ext cx="11064240" cy="914400"/>
          </a:xfrm>
          <a:prstGeom prst="rect">
            <a:avLst/>
          </a:prstGeom>
          <a:noFill/>
        </p:spPr>
        <p:txBody>
          <a:bodyPr wrap="square" anchor="t">
            <a:spAutoFit/>
          </a:bodyPr>
          <a:lstStyle/>
          <a:p>
            <a:pPr algn="l">
              <a:spcAft>
                <a:spcPts val="400"/>
              </a:spcAft>
            </a:pPr>
            <a:r>
              <a:rPr sz="3000" b="1">
                <a:solidFill>
                  <a:srgbClr val="12222F"/>
                </a:solidFill>
                <a:latin typeface="Calibri"/>
              </a:rPr>
              <a:t>Where this comes from</a:t>
            </a:r>
          </a:p>
        </p:txBody>
      </p:sp>
      <p:sp>
        <p:nvSpPr>
          <p:cNvPr id="4" name="Rectangle 3"/>
          <p:cNvSpPr/>
          <p:nvPr/>
        </p:nvSpPr>
        <p:spPr>
          <a:xfrm>
            <a:off x="548640" y="2194560"/>
            <a:ext cx="11109960" cy="173736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2194560"/>
            <a:ext cx="45720" cy="1737360"/>
          </a:xfrm>
          <a:prstGeom prst="rect">
            <a:avLst/>
          </a:prstGeom>
          <a:solidFill>
            <a:srgbClr val="0E7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13232" y="2304288"/>
            <a:ext cx="10835640" cy="1517904"/>
          </a:xfrm>
          <a:prstGeom prst="rect">
            <a:avLst/>
          </a:prstGeom>
          <a:noFill/>
        </p:spPr>
        <p:txBody>
          <a:bodyPr wrap="square" anchor="t">
            <a:spAutoFit/>
          </a:bodyPr>
          <a:lstStyle/>
          <a:p>
            <a:pPr algn="l">
              <a:spcAft>
                <a:spcPts val="600"/>
              </a:spcAft>
            </a:pPr>
            <a:r>
              <a:rPr sz="1100" b="1">
                <a:solidFill>
                  <a:srgbClr val="0E7C8B"/>
                </a:solidFill>
                <a:latin typeface="Consolas"/>
              </a:rPr>
              <a:t>FROM THE MANUAL</a:t>
            </a:r>
          </a:p>
          <a:p>
            <a:pPr algn="l">
              <a:spcAft>
                <a:spcPts val="200"/>
              </a:spcAft>
            </a:pPr>
            <a:r>
              <a:rPr sz="1150" b="0">
                <a:solidFill>
                  <a:srgbClr val="12222F"/>
                </a:solidFill>
                <a:latin typeface="Calibri"/>
              </a:rPr>
              <a:t>ND-06.016.01 — NORD-100 Input/Output System: the bus (II), IOX (III), IDENT (IV), DMA (V), bus extender (VI), signal glossary (App. F).</a:t>
            </a:r>
          </a:p>
          <a:p>
            <a:pPr algn="l">
              <a:spcAft>
                <a:spcPts val="200"/>
              </a:spcAft>
            </a:pPr>
            <a:r>
              <a:rPr sz="1150" b="0">
                <a:solidFill>
                  <a:srgbClr val="12222F"/>
                </a:solidFill>
                <a:latin typeface="Calibri"/>
              </a:rPr>
              <a:t>ND-06.015.02 — ND-100 Functional Description: the interrupt system, internal-interrupt codes, the 9-bit / 2048-vector detail.</a:t>
            </a:r>
          </a:p>
        </p:txBody>
      </p:sp>
      <p:sp>
        <p:nvSpPr>
          <p:cNvPr id="7" name="Rectangle 6"/>
          <p:cNvSpPr/>
          <p:nvPr/>
        </p:nvSpPr>
        <p:spPr>
          <a:xfrm>
            <a:off x="548640" y="4114800"/>
            <a:ext cx="11109960" cy="1828800"/>
          </a:xfrm>
          <a:prstGeom prst="rect">
            <a:avLst/>
          </a:prstGeom>
          <a:solidFill>
            <a:srgbClr val="F4F8FC"/>
          </a:solidFill>
          <a:ln w="9525">
            <a:solidFill>
              <a:srgbClr val="D3DD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4114800"/>
            <a:ext cx="45720" cy="1828800"/>
          </a:xfrm>
          <a:prstGeom prst="rect">
            <a:avLst/>
          </a:prstGeom>
          <a:solidFill>
            <a:srgbClr val="7B1FA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13232" y="4224528"/>
            <a:ext cx="10835640" cy="1609344"/>
          </a:xfrm>
          <a:prstGeom prst="rect">
            <a:avLst/>
          </a:prstGeom>
          <a:noFill/>
        </p:spPr>
        <p:txBody>
          <a:bodyPr wrap="square" anchor="t">
            <a:spAutoFit/>
          </a:bodyPr>
          <a:lstStyle/>
          <a:p>
            <a:pPr algn="l">
              <a:spcAft>
                <a:spcPts val="600"/>
              </a:spcAft>
            </a:pPr>
            <a:r>
              <a:rPr sz="1100" b="1">
                <a:solidFill>
                  <a:srgbClr val="7B1FA2"/>
                </a:solidFill>
                <a:latin typeface="Consolas"/>
              </a:rPr>
              <a:t>NOTE</a:t>
            </a:r>
          </a:p>
          <a:p>
            <a:pPr algn="l">
              <a:spcAft>
                <a:spcPts val="200"/>
              </a:spcAft>
            </a:pPr>
            <a:r>
              <a:rPr sz="1150" b="0">
                <a:solidFill>
                  <a:srgbClr val="12222F"/>
                </a:solidFill>
                <a:latin typeface="Calibri"/>
              </a:rPr>
              <a:t>The waveforms are reconstructions of the manual's figures (II.5.1, III.2.4/5, IV.2.3, V.4.1/2, V.5.1) — those figures did not survive OCR — cross-checked against the repo writeup Verilog/docs/nd100-bus-dma.md and validated against the ND-120 RTL (ND_BUS_SLAVE.v, ND_DMA_MASTER.v, PAL_44801A.v). Level usage is taken from the manual text (I.4.4), not the one OCR figure whose table was scrambled.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